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5" r:id="rId2"/>
  </p:sldMasterIdLst>
  <p:notesMasterIdLst>
    <p:notesMasterId r:id="rId22"/>
  </p:notesMasterIdLst>
  <p:handoutMasterIdLst>
    <p:handoutMasterId r:id="rId23"/>
  </p:handoutMasterIdLst>
  <p:sldIdLst>
    <p:sldId id="267" r:id="rId3"/>
    <p:sldId id="286" r:id="rId4"/>
    <p:sldId id="273" r:id="rId5"/>
    <p:sldId id="274" r:id="rId6"/>
    <p:sldId id="275" r:id="rId7"/>
    <p:sldId id="315" r:id="rId8"/>
    <p:sldId id="316" r:id="rId9"/>
    <p:sldId id="317" r:id="rId10"/>
    <p:sldId id="318" r:id="rId11"/>
    <p:sldId id="319" r:id="rId12"/>
    <p:sldId id="320" r:id="rId13"/>
    <p:sldId id="358" r:id="rId14"/>
    <p:sldId id="280" r:id="rId15"/>
    <p:sldId id="281" r:id="rId16"/>
    <p:sldId id="359" r:id="rId17"/>
    <p:sldId id="356" r:id="rId18"/>
    <p:sldId id="360" r:id="rId19"/>
    <p:sldId id="357" r:id="rId20"/>
    <p:sldId id="349" r:id="rId21"/>
  </p:sldIdLst>
  <p:sldSz cx="9144000" cy="6858000" type="screen4x3"/>
  <p:notesSz cx="6735763" cy="9866313"/>
  <p:embeddedFontLst>
    <p:embeddedFont>
      <p:font typeface="맑은 고딕" panose="020B0503020000020004" pitchFamily="50" charset="-127"/>
      <p:regular r:id="rId24"/>
      <p:bold r:id="rId25"/>
    </p:embeddedFont>
    <p:embeddedFont>
      <p:font typeface="HY견고딕" panose="02030600000101010101" pitchFamily="18" charset="-127"/>
      <p:regular r:id="rId26"/>
    </p:embeddedFont>
    <p:embeddedFont>
      <p:font typeface="Cambria Math" panose="02040503050406030204" pitchFamily="18" charset="0"/>
      <p:regular r:id="rId27"/>
    </p:embeddedFont>
    <p:embeddedFont>
      <p:font typeface="Arial Black" panose="020B0A04020102020204" pitchFamily="34" charset="0"/>
      <p:bold r:id="rId28"/>
    </p:embeddedFont>
    <p:embeddedFont>
      <p:font typeface="Wingdings 2" panose="05020102010507070707" pitchFamily="18" charset="2"/>
      <p:regular r:id="rId29"/>
    </p:embeddedFont>
    <p:embeddedFont>
      <p:font typeface="Lucida Sans" panose="020B0602030504020204" pitchFamily="34" charset="0"/>
      <p:regular r:id="rId30"/>
      <p:bold r:id="rId31"/>
      <p:italic r:id="rId32"/>
      <p:boldItalic r:id="rId33"/>
    </p:embeddedFont>
    <p:embeddedFont>
      <p:font typeface="한컴바탕확장" panose="020B0600000101010101" charset="-127"/>
      <p:regular r:id="rId34"/>
    </p:embeddedFont>
    <p:embeddedFont>
      <p:font typeface="HY헤드라인M" panose="02030600000101010101" pitchFamily="18" charset="-127"/>
      <p:regular r:id="rId3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EECE1"/>
    <a:srgbClr val="F2F2F2"/>
    <a:srgbClr val="A9D6F5"/>
    <a:srgbClr val="38A7F2"/>
    <a:srgbClr val="BDA3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755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F921426-331B-405C-BC88-16DEE80494D8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36AE271-85F7-444A-9202-C001F57451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36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FF9CB43-A9C0-4D6F-88E1-17A1645953B1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6" tIns="45363" rIns="90726" bIns="45363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26" tIns="45363" rIns="90726" bIns="45363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A04CA36-F005-4C67-8C48-B88714D7C4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431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8B48A-3E66-4775-8752-33D08583448F}" type="slidenum">
              <a:rPr lang="ko-KR" altLang="en-US" smtClean="0"/>
              <a:pPr/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F9087-BFFE-44A4-8A3F-0868935E8C78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E2F229-C4C8-4E3B-80C7-1EC7205C4B5E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F51396-08DE-437A-A284-18F972633D20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DAC049-7E31-443E-9C47-C346E742E07A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DBA46-7802-4795-87B4-B8F30CA55358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22CD9-DC88-44DB-B71E-19E6442B4F69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522D1-42AB-4819-AF2B-6ACC5C07F4C9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81BA-7003-4127-A545-22AFC0DE665D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A6DC-A156-4902-80D8-E3276CF4F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C7F2-0B94-4211-A353-274A90A497B4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9CD2-75A7-400B-8709-B79E53AA3D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E614-A422-4FF1-9AD7-C9C41BA92CF8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A324-0454-4AD8-8AD0-06CA85F03B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285875" y="3643313"/>
            <a:ext cx="6500813" cy="1587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D5A788E-C6EB-41B3-8C89-91CA26137F80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625" y="6356350"/>
            <a:ext cx="2214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25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C6D6283-5050-4CDC-84C5-3664F66B38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00063" y="1357313"/>
            <a:ext cx="6786562" cy="1587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D838-417F-4F3E-B047-25B5F89B57F5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229A-62D6-4C00-BF8D-2440052F2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512763" y="4714875"/>
            <a:ext cx="8202612" cy="28575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DF9D-3EE5-42F3-92F5-8D6131BB2C6D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E525-DC71-4793-9EAD-3407CACDE49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C973-7B15-45CD-8AE6-44EAE476ACA4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1690-A132-4361-B602-4B29DD886C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500063" y="6215063"/>
            <a:ext cx="8143875" cy="1587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650B-EA98-4D8A-AD2E-3F7620643726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9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9804-BDD5-4F92-85EE-654ACF4065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EF0A-6317-4E88-84B0-C1BAA172E54A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A6AF-2604-46F1-AAE2-C831A9B3B4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00C-F047-4910-BA08-9E855DFB6065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071E-FB84-4818-B18F-1A32D64761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00063" y="1214438"/>
            <a:ext cx="7572375" cy="1587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EF63-9789-4727-8AC9-76774542FEC7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370B-7740-4AC9-9F5C-AB0A773CB8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0CD9-8976-4F95-891A-8FF6B50B1C28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FA7E-A7B8-43A4-8141-7643164E0A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E922-7159-4457-AADA-3BE70D7E6538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A103-C2C2-4272-A1BA-9E23AC4627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0A7C-C4B9-480A-8842-35827997F4D3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3757-C0B2-4996-A7E0-8575A82BE9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AF4C-96EE-46E9-9A96-7989F06395D4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82D2-5F27-4E46-8C21-459BB9C9DB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FDCD-7A74-4379-B7DD-B601E019389F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B399-C2BA-457C-832E-5D726D23BF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D652-D52D-452B-B412-F3AFA9B5DAD7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15EF-E88B-4C1A-88DE-F028283897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9F4D-BE5B-4EF9-82FF-05824706FFC7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D09A-54AA-4024-9841-B5A5C0C04C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00CD-D9D2-4111-BA43-B90BB7389B6B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9D21-A5ED-49AE-B141-92FCE971CB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D55D-ACEB-4C24-9930-5A95622607B7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2E17-2FD7-4BB3-9C66-FE518C78F8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A826-E117-4ABE-AEF4-6F0A73A04142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30FF-901C-45C6-AEE3-2CADA686AB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E87A-DF3A-41A3-9EB2-EE23B93F5D1C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C858-429E-474E-80EB-3FBC991620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9417D2-E426-4DF0-90F3-7C6574431C11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E8758E-7845-434C-8661-A78E5E6B5C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6829425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85775" y="1500188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50" y="635793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F16DBA8-5AA4-4832-B130-86901A17933E}" type="datetimeFigureOut">
              <a:rPr lang="ko-KR" altLang="en-US"/>
              <a:pPr>
                <a:defRPr/>
              </a:pPr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63" y="6356350"/>
            <a:ext cx="2681287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5" y="6356350"/>
            <a:ext cx="1114425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A941370-5984-410F-8B90-D6599DEEE3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0" r:id="rId4"/>
    <p:sldLayoutId id="2147484839" r:id="rId5"/>
    <p:sldLayoutId id="2147484831" r:id="rId6"/>
    <p:sldLayoutId id="2147484832" r:id="rId7"/>
    <p:sldLayoutId id="2147484840" r:id="rId8"/>
    <p:sldLayoutId id="2147484833" r:id="rId9"/>
    <p:sldLayoutId id="2147484834" r:id="rId10"/>
    <p:sldLayoutId id="214748483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õ"/>
        <a:defRPr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â"/>
        <a:defRPr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8BBDB"/>
        </a:buClr>
        <a:buSzPct val="85000"/>
        <a:buFont typeface="Wingdings 2" pitchFamily="18" charset="2"/>
        <a:buChar char="Ý"/>
        <a:defRPr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28C874"/>
        </a:buClr>
        <a:buSzPct val="75000"/>
        <a:buFont typeface="Wingdings 2" pitchFamily="18" charset="2"/>
        <a:buChar char="×"/>
        <a:defRPr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E47963"/>
        </a:buClr>
        <a:buSzPct val="70000"/>
        <a:buFont typeface="Wingdings 2" pitchFamily="18" charset="2"/>
        <a:buChar char="Ð"/>
        <a:defRPr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7.pn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rgbClr val="62A3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lang="ko-KR" altLang="ko-KR" sz="2400">
              <a:latin typeface="Times New Roman" pitchFamily="18" charset="0"/>
            </a:endParaRPr>
          </a:p>
        </p:txBody>
      </p:sp>
      <p:sp>
        <p:nvSpPr>
          <p:cNvPr id="8195" name="AutoShape 15"/>
          <p:cNvSpPr>
            <a:spLocks noChangeArrowheads="1"/>
          </p:cNvSpPr>
          <p:nvPr/>
        </p:nvSpPr>
        <p:spPr bwMode="auto">
          <a:xfrm>
            <a:off x="1357290" y="1000108"/>
            <a:ext cx="56134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lang="ko-KR" altLang="ko-KR" sz="2400">
              <a:latin typeface="Times New Roman" pitchFamily="18" charset="0"/>
            </a:endParaRPr>
          </a:p>
        </p:txBody>
      </p: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3492500" y="4765675"/>
            <a:ext cx="5283200" cy="319088"/>
            <a:chOff x="2288" y="3080"/>
            <a:chExt cx="3072" cy="201"/>
          </a:xfrm>
        </p:grpSpPr>
        <p:sp>
          <p:nvSpPr>
            <p:cNvPr id="8203" name="AutoShape 18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1F51A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04" name="AutoShape 19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1F51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077" name="Rectangle 20"/>
          <p:cNvSpPr>
            <a:spLocks noGrp="1" noChangeArrowheads="1"/>
          </p:cNvSpPr>
          <p:nvPr>
            <p:ph type="title"/>
          </p:nvPr>
        </p:nvSpPr>
        <p:spPr>
          <a:xfrm>
            <a:off x="5214942" y="1428736"/>
            <a:ext cx="36004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800" b="1" spc="600" dirty="0" smtClean="0">
                <a:latin typeface="Cambria Math" pitchFamily="18" charset="0"/>
                <a:ea typeface="Cambria Math" pitchFamily="18" charset="0"/>
              </a:rPr>
              <a:t>INTRODUCTION</a:t>
            </a:r>
            <a:endParaRPr lang="ko-KR" altLang="en-US" sz="2800" b="1" spc="600" dirty="0" smtClean="0">
              <a:latin typeface="Cambria Math" pitchFamily="18" charset="0"/>
              <a:ea typeface="한컴바탕확장" pitchFamily="1" charset="-127"/>
            </a:endParaRPr>
          </a:p>
        </p:txBody>
      </p:sp>
      <p:sp>
        <p:nvSpPr>
          <p:cNvPr id="8198" name="Rectangle 22"/>
          <p:cNvSpPr>
            <a:spLocks noChangeArrowheads="1"/>
          </p:cNvSpPr>
          <p:nvPr/>
        </p:nvSpPr>
        <p:spPr bwMode="auto">
          <a:xfrm>
            <a:off x="6072188" y="6143625"/>
            <a:ext cx="2857500" cy="2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rgbClr val="000099"/>
                </a:solidFill>
                <a:latin typeface="Cambria Math" pitchFamily="18" charset="0"/>
              </a:rPr>
              <a:t>www. kyship.co.kr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5929313" y="5248275"/>
            <a:ext cx="307181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spc="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KOREA YANASE  TONGYEONG</a:t>
            </a:r>
          </a:p>
          <a:p>
            <a:pPr algn="ctr">
              <a:defRPr/>
            </a:pPr>
            <a:r>
              <a:rPr lang="en-US" altLang="ko-KR" sz="1600" b="1" spc="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SHIPYARD  </a:t>
            </a:r>
            <a:r>
              <a:rPr lang="en-US" altLang="ko-KR" sz="1600" b="1" spc="1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CO.,  LTD</a:t>
            </a:r>
            <a:r>
              <a:rPr lang="en-US" altLang="ko-KR" sz="1600" b="1" spc="100" dirty="0">
                <a:solidFill>
                  <a:schemeClr val="tx1"/>
                </a:solidFill>
                <a:latin typeface="한컴바탕확장" pitchFamily="1" charset="-127"/>
                <a:ea typeface="한컴바탕확장" pitchFamily="1" charset="-127"/>
              </a:rPr>
              <a:t>.    </a:t>
            </a:r>
            <a:r>
              <a:rPr lang="en-US" altLang="ko-KR" sz="2000" b="1" spc="100" dirty="0">
                <a:solidFill>
                  <a:schemeClr val="tx1"/>
                </a:solidFill>
                <a:latin typeface="한컴바탕확장" pitchFamily="1" charset="-127"/>
                <a:ea typeface="한컴바탕확장" pitchFamily="1" charset="-127"/>
              </a:rPr>
              <a:t>  </a:t>
            </a:r>
            <a:endParaRPr lang="ko-KR" altLang="en-US" sz="2000" b="1" spc="100" dirty="0">
              <a:solidFill>
                <a:schemeClr val="tx1"/>
              </a:solidFill>
              <a:latin typeface="한컴바탕확장" pitchFamily="1" charset="-127"/>
              <a:ea typeface="한컴바탕확장" pitchFamily="1" charset="-127"/>
            </a:endParaRPr>
          </a:p>
        </p:txBody>
      </p:sp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5214938"/>
            <a:ext cx="820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4" name="그림 13" descr="14144026005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142984"/>
            <a:ext cx="3071834" cy="164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0" lang="en-US" altLang="ko-KR" sz="2600" b="1">
              <a:solidFill>
                <a:srgbClr val="1F51A2"/>
              </a:solidFill>
              <a:latin typeface="Times New Roman" pitchFamily="18" charset="0"/>
              <a:ea typeface="바탕" pitchFamily="18" charset="-127"/>
            </a:endParaRPr>
          </a:p>
        </p:txBody>
      </p:sp>
      <p:grpSp>
        <p:nvGrpSpPr>
          <p:cNvPr id="18435" name="그룹 19"/>
          <p:cNvGrpSpPr>
            <a:grpSpLocks/>
          </p:cNvGrpSpPr>
          <p:nvPr/>
        </p:nvGrpSpPr>
        <p:grpSpPr bwMode="auto">
          <a:xfrm>
            <a:off x="239713" y="731838"/>
            <a:ext cx="8642350" cy="5268912"/>
            <a:chOff x="239713" y="731838"/>
            <a:chExt cx="8642350" cy="5268912"/>
          </a:xfrm>
        </p:grpSpPr>
        <p:sp>
          <p:nvSpPr>
            <p:cNvPr id="18444" name="AutoShape 5"/>
            <p:cNvSpPr>
              <a:spLocks noChangeArrowheads="1"/>
            </p:cNvSpPr>
            <p:nvPr/>
          </p:nvSpPr>
          <p:spPr bwMode="auto">
            <a:xfrm>
              <a:off x="468313" y="1141413"/>
              <a:ext cx="8208962" cy="4859337"/>
            </a:xfrm>
            <a:prstGeom prst="roundRect">
              <a:avLst>
                <a:gd name="adj" fmla="val 2509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18445" name="AutoShape 6"/>
            <p:cNvSpPr>
              <a:spLocks noChangeArrowheads="1"/>
            </p:cNvSpPr>
            <p:nvPr/>
          </p:nvSpPr>
          <p:spPr bwMode="auto">
            <a:xfrm>
              <a:off x="535801" y="1208794"/>
              <a:ext cx="8073987" cy="4700794"/>
            </a:xfrm>
            <a:prstGeom prst="roundRect">
              <a:avLst>
                <a:gd name="adj" fmla="val 1815"/>
              </a:avLst>
            </a:prstGeom>
            <a:solidFill>
              <a:schemeClr val="bg1"/>
            </a:solidFill>
            <a:ln w="6350">
              <a:solidFill>
                <a:srgbClr val="2D888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18446" name="Line 39"/>
            <p:cNvSpPr>
              <a:spLocks noChangeShapeType="1"/>
            </p:cNvSpPr>
            <p:nvPr/>
          </p:nvSpPr>
          <p:spPr bwMode="auto">
            <a:xfrm>
              <a:off x="239713" y="73183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019175" y="1000125"/>
              <a:ext cx="3981450" cy="357188"/>
            </a:xfrm>
            <a:prstGeom prst="rect">
              <a:avLst/>
            </a:prstGeom>
            <a:gradFill rotWithShape="0">
              <a:gsLst>
                <a:gs pos="0">
                  <a:srgbClr val="E33737">
                    <a:gamma/>
                    <a:shade val="86275"/>
                    <a:invGamma/>
                  </a:srgbClr>
                </a:gs>
                <a:gs pos="50000">
                  <a:srgbClr val="E33737"/>
                </a:gs>
                <a:gs pos="100000">
                  <a:srgbClr val="E33737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A50021"/>
              </a:solidFill>
              <a:miter lim="800000"/>
              <a:headEnd/>
              <a:tailEnd/>
            </a:ln>
            <a:effectLst>
              <a:prstShdw prst="shdw13" dist="53882" dir="13500000">
                <a:srgbClr val="E56B6B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 (본문)"/>
                  <a:ea typeface="굴림" charset="-127"/>
                  <a:cs typeface="Times New Roman" pitchFamily="18" charset="0"/>
                </a:rPr>
                <a:t>17K  CHEMICAL TANKER(IMO II) </a:t>
              </a:r>
              <a:endParaRPr kumimoji="0"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642938" y="1428750"/>
              <a:ext cx="7858125" cy="4357688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714375" y="1500188"/>
              <a:ext cx="7715250" cy="4214812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5000625" y="1500188"/>
              <a:ext cx="3429000" cy="4214812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064506" y="1690700"/>
              <a:ext cx="3344511" cy="1167396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54" name="TextBox 18"/>
            <p:cNvSpPr txBox="1">
              <a:spLocks noChangeArrowheads="1"/>
            </p:cNvSpPr>
            <p:nvPr/>
          </p:nvSpPr>
          <p:spPr bwMode="auto">
            <a:xfrm>
              <a:off x="5000628" y="1785926"/>
              <a:ext cx="3786217" cy="112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</a:t>
              </a:r>
              <a:r>
                <a:rPr kumimoji="0" lang="ko-KR" altLang="en-US" sz="1100">
                  <a:latin typeface="맑은 고딕 (본문)"/>
                  <a:ea typeface="맑은 고딕" pitchFamily="50" charset="-127"/>
                </a:rPr>
                <a:t>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144mⅹ22mⅹ12m  (LⅹBⅹD)</a:t>
              </a:r>
            </a:p>
            <a:p>
              <a:endParaRPr kumimoji="0" lang="en-US" altLang="ko-KR" sz="1100">
                <a:solidFill>
                  <a:schemeClr val="bg1"/>
                </a:solidFill>
                <a:latin typeface="맑은 고딕 (본문)"/>
                <a:ea typeface="맑은 고딕" pitchFamily="50" charset="-127"/>
              </a:endParaRPr>
            </a:p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 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M/E : MAN B&amp;W 8S35MC(Mark7) 5,920kW</a:t>
              </a:r>
            </a:p>
            <a:p>
              <a:endParaRPr kumimoji="0" lang="en-US" altLang="ko-KR" sz="1100">
                <a:solidFill>
                  <a:srgbClr val="FFC000"/>
                </a:solidFill>
                <a:latin typeface="맑은 고딕 (본문)"/>
                <a:ea typeface="맑은 고딕" pitchFamily="50" charset="-127"/>
              </a:endParaRPr>
            </a:p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 </a:t>
              </a:r>
              <a:r>
                <a:rPr kumimoji="0" lang="ko-KR" altLang="en-US" sz="1100">
                  <a:latin typeface="맑은 고딕 (본문)"/>
                  <a:ea typeface="맑은 고딕" pitchFamily="50" charset="-127"/>
                </a:rPr>
                <a:t>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18 VESSELS DELIVERED</a:t>
              </a:r>
              <a:endParaRPr kumimoji="0" lang="ko-KR" altLang="en-US" sz="1200"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ko-KR" altLang="en-US" sz="1200">
                <a:latin typeface="Times New Roman" pitchFamily="18" charset="0"/>
                <a:ea typeface="맑은 고딕" pitchFamily="50" charset="-127"/>
              </a:endParaRPr>
            </a:p>
          </p:txBody>
        </p:sp>
        <p:pic>
          <p:nvPicPr>
            <p:cNvPr id="18455" name="Picture 22" descr="http://cyimg26.cyworld.com/common/file_down.asp?redirect=%2F260032%2F2009%2F1%2F16%2F46%2F%BB%EF%C8%A3%C1%B6%BC%B1%2D%C5%EB%BF%B5%2D13%2E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0" y="4714875"/>
              <a:ext cx="1143000" cy="76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6" descr="http://cyimg26.cyworld.com/common/file_down.asp?redirect=%2F260027%2F2009%2F1%2F16%2F68%2F%5FO8I1038%2E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0" y="3000375"/>
              <a:ext cx="1143000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14" descr="http://cyimg26.cyworld.com/common/file_down.asp?redirect=%2F260031%2F2009%2F1%2F16%2F28%2FDSC00400%2E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7813" y="3357563"/>
              <a:ext cx="114300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19" descr="http://cyimg26.cyworld.com/common/file_down.asp?redirect=%2F260007%2F2009%2F1%2F16%2F2%2F100%5F0057%2E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57813" y="4357688"/>
              <a:ext cx="114300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31" descr="C:\Program Files\DeskPlus Messenger 5.5\Down\사진 035.jpg"/>
          <p:cNvPicPr>
            <a:picLocks noChangeAspect="1" noChangeArrowheads="1"/>
          </p:cNvPicPr>
          <p:nvPr/>
        </p:nvPicPr>
        <p:blipFill>
          <a:blip r:embed="rId7" cstate="print"/>
          <a:srcRect l="6818" r="-569"/>
          <a:stretch>
            <a:fillRect/>
          </a:stretch>
        </p:blipFill>
        <p:spPr bwMode="auto">
          <a:xfrm>
            <a:off x="928661" y="2000240"/>
            <a:ext cx="3893505" cy="3286148"/>
          </a:xfrm>
          <a:prstGeom prst="roundRect">
            <a:avLst/>
          </a:prstGeom>
          <a:noFill/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46088" y="188913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6. MAIN  PRODUCTS</a:t>
            </a:r>
          </a:p>
        </p:txBody>
      </p:sp>
      <p:grpSp>
        <p:nvGrpSpPr>
          <p:cNvPr id="18438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8439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8440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8441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8443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68313" y="1143000"/>
            <a:ext cx="8208962" cy="4859338"/>
            <a:chOff x="748" y="2015"/>
            <a:chExt cx="2676" cy="1226"/>
          </a:xfrm>
        </p:grpSpPr>
        <p:sp>
          <p:nvSpPr>
            <p:cNvPr id="19482" name="AutoShape 5"/>
            <p:cNvSpPr>
              <a:spLocks noChangeArrowheads="1"/>
            </p:cNvSpPr>
            <p:nvPr/>
          </p:nvSpPr>
          <p:spPr bwMode="auto">
            <a:xfrm>
              <a:off x="748" y="2015"/>
              <a:ext cx="2676" cy="1226"/>
            </a:xfrm>
            <a:prstGeom prst="roundRect">
              <a:avLst>
                <a:gd name="adj" fmla="val 2509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19483" name="AutoShape 6"/>
            <p:cNvSpPr>
              <a:spLocks noChangeArrowheads="1"/>
            </p:cNvSpPr>
            <p:nvPr/>
          </p:nvSpPr>
          <p:spPr bwMode="auto">
            <a:xfrm>
              <a:off x="770" y="2032"/>
              <a:ext cx="2632" cy="1186"/>
            </a:xfrm>
            <a:prstGeom prst="roundRect">
              <a:avLst>
                <a:gd name="adj" fmla="val 1815"/>
              </a:avLst>
            </a:prstGeom>
            <a:solidFill>
              <a:schemeClr val="bg1"/>
            </a:solidFill>
            <a:ln w="6350">
              <a:solidFill>
                <a:srgbClr val="2D888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</p:grpSp>
      <p:sp>
        <p:nvSpPr>
          <p:cNvPr id="19459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9460" name="그룹 17"/>
          <p:cNvGrpSpPr>
            <a:grpSpLocks/>
          </p:cNvGrpSpPr>
          <p:nvPr/>
        </p:nvGrpSpPr>
        <p:grpSpPr bwMode="auto">
          <a:xfrm>
            <a:off x="642938" y="1428750"/>
            <a:ext cx="7858125" cy="4357688"/>
            <a:chOff x="642910" y="1428736"/>
            <a:chExt cx="7929618" cy="4357718"/>
          </a:xfrm>
        </p:grpSpPr>
        <p:sp>
          <p:nvSpPr>
            <p:cNvPr id="15" name="직사각형 14"/>
            <p:cNvSpPr/>
            <p:nvPr/>
          </p:nvSpPr>
          <p:spPr>
            <a:xfrm>
              <a:off x="642910" y="1428736"/>
              <a:ext cx="7929618" cy="4357718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14997" y="1500174"/>
              <a:ext cx="7785443" cy="4214841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40243" y="1500174"/>
              <a:ext cx="3460197" cy="4214841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461" name="그룹 22"/>
          <p:cNvGrpSpPr>
            <a:grpSpLocks/>
          </p:cNvGrpSpPr>
          <p:nvPr/>
        </p:nvGrpSpPr>
        <p:grpSpPr bwMode="auto">
          <a:xfrm>
            <a:off x="5000625" y="1687513"/>
            <a:ext cx="3500438" cy="1312862"/>
            <a:chOff x="5214942" y="2143116"/>
            <a:chExt cx="3143272" cy="771702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286380" y="2143116"/>
              <a:ext cx="2928958" cy="77170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78" name="TextBox 18"/>
            <p:cNvSpPr txBox="1">
              <a:spLocks noChangeArrowheads="1"/>
            </p:cNvSpPr>
            <p:nvPr/>
          </p:nvSpPr>
          <p:spPr bwMode="auto">
            <a:xfrm>
              <a:off x="5214942" y="2214862"/>
              <a:ext cx="3143272" cy="53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300">
                  <a:solidFill>
                    <a:srgbClr val="FFC000"/>
                  </a:solidFill>
                  <a:latin typeface="Times New Roman" pitchFamily="18" charset="0"/>
                  <a:ea typeface="맑은 고딕" pitchFamily="50" charset="-127"/>
                </a:rPr>
                <a:t>●</a:t>
              </a:r>
              <a:r>
                <a:rPr kumimoji="0" lang="ko-KR" altLang="en-US" sz="1300">
                  <a:latin typeface="Times New Roman" pitchFamily="18" charset="0"/>
                  <a:ea typeface="맑은 고딕" pitchFamily="50" charset="-127"/>
                </a:rPr>
                <a:t>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129.5mⅹ20.4mⅹ11.5m (LⅹBⅹD)</a:t>
              </a:r>
            </a:p>
            <a:p>
              <a:endParaRPr kumimoji="0" lang="en-US" altLang="ko-KR" sz="1100">
                <a:solidFill>
                  <a:schemeClr val="bg1"/>
                </a:solidFill>
                <a:latin typeface="맑은 고딕 (본문)"/>
                <a:ea typeface="맑은 고딕" pitchFamily="50" charset="-127"/>
              </a:endParaRPr>
            </a:p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</a:t>
              </a:r>
              <a:r>
                <a:rPr kumimoji="0" lang="en-US" altLang="ko-KR" sz="1100">
                  <a:solidFill>
                    <a:schemeClr val="bg1"/>
                  </a:solidFill>
                  <a:latin typeface="맑은 고딕 (본문)"/>
                  <a:ea typeface="맑은 고딕" pitchFamily="50" charset="-127"/>
                </a:rPr>
                <a:t> 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M/E : MAN B&amp;W 6S35MC 4,440 kW</a:t>
              </a:r>
            </a:p>
            <a:p>
              <a:endParaRPr kumimoji="0" lang="en-US" altLang="ko-KR" sz="1100">
                <a:solidFill>
                  <a:srgbClr val="FFC000"/>
                </a:solidFill>
                <a:latin typeface="맑은 고딕 (본문)"/>
                <a:ea typeface="맑은 고딕" pitchFamily="50" charset="-127"/>
              </a:endParaRPr>
            </a:p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31 VESSELS DELIVERED</a:t>
              </a:r>
              <a:endParaRPr kumimoji="0" lang="ko-KR" altLang="en-US" sz="1100">
                <a:latin typeface="맑은 고딕 (본문)"/>
                <a:ea typeface="맑은 고딕" pitchFamily="50" charset="-127"/>
              </a:endParaRPr>
            </a:p>
          </p:txBody>
        </p:sp>
      </p:grpSp>
      <p:pic>
        <p:nvPicPr>
          <p:cNvPr id="19462" name="Picture 2" descr="http://cyimg26.cyworld.com/common/file_down.asp?redirect=%2F260027%2F2009%2F1%2F16%2F54%2F%BB%EF%C8%A3%C1%B6%BC%B1+%C5%EB%BF%B5+001%2E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928813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019175" y="1000125"/>
            <a:ext cx="3981450" cy="357188"/>
          </a:xfrm>
          <a:prstGeom prst="rect">
            <a:avLst/>
          </a:prstGeom>
          <a:gradFill rotWithShape="0">
            <a:gsLst>
              <a:gs pos="0">
                <a:srgbClr val="E33737">
                  <a:gamma/>
                  <a:shade val="86275"/>
                  <a:invGamma/>
                </a:srgbClr>
              </a:gs>
              <a:gs pos="50000">
                <a:srgbClr val="E33737"/>
              </a:gs>
              <a:gs pos="100000">
                <a:srgbClr val="E33737">
                  <a:gamma/>
                  <a:shade val="86275"/>
                  <a:invGamma/>
                </a:srgbClr>
              </a:gs>
            </a:gsLst>
            <a:lin ang="5400000" scaled="1"/>
          </a:gradFill>
          <a:ln w="12700">
            <a:solidFill>
              <a:srgbClr val="A50021"/>
            </a:solidFill>
            <a:miter lim="800000"/>
            <a:headEnd/>
            <a:tailEnd/>
          </a:ln>
          <a:effectLst>
            <a:prstShdw prst="shdw13" dist="53882" dir="13500000">
              <a:srgbClr val="E56B6B">
                <a:alpha val="50000"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rPr>
              <a:t>12.8K  CHEMICAL TANKER(IMO II)  </a:t>
            </a:r>
            <a:endParaRPr kumimoji="0"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 (본문)"/>
              <a:ea typeface="굴림" charset="-127"/>
              <a:cs typeface="Times New Roman" pitchFamily="18" charset="0"/>
            </a:endParaRPr>
          </a:p>
        </p:txBody>
      </p:sp>
      <p:pic>
        <p:nvPicPr>
          <p:cNvPr id="19464" name="Picture 2" descr="http://cyimg26.cyworld.com/common/file_down.asp?redirect=%2F260022%2F2009%2F1%2F16%2F63%2F%5FO8I7015+copy%2E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497263"/>
            <a:ext cx="11430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http://cyimg26.cyworld.com/common/file_down.asp?redirect=%2F260017%2F2009%2F1%2F16%2F1%2F%BB%EF%C8%A3%BA%F2%C5%E4%B8%AE%C8%A3+%C1%F7%BC%F6+%C0%E5%B8%E9%2E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500563"/>
            <a:ext cx="1143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http://cyimg26.cyworld.com/common/file_down.asp?redirect=%2F260007%2F2009%2F1%2F16%2F2%2F%BF%C0%B4%D0%BD%BA%2E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0438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 descr="http://cyimg26.cyworld.com/common/file_down.asp?redirect=%2F260007%2F2009%2F1%2F16%2F2%2F100%5F0060%2E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500563"/>
            <a:ext cx="1143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6. MAIN  PRODUCTS</a:t>
            </a:r>
          </a:p>
        </p:txBody>
      </p:sp>
      <p:grpSp>
        <p:nvGrpSpPr>
          <p:cNvPr id="19469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9470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9471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9472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9474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313" y="1143000"/>
            <a:ext cx="8208962" cy="4859338"/>
            <a:chOff x="748" y="2015"/>
            <a:chExt cx="2676" cy="1226"/>
          </a:xfrm>
        </p:grpSpPr>
        <p:sp>
          <p:nvSpPr>
            <p:cNvPr id="20506" name="AutoShape 5"/>
            <p:cNvSpPr>
              <a:spLocks noChangeArrowheads="1"/>
            </p:cNvSpPr>
            <p:nvPr/>
          </p:nvSpPr>
          <p:spPr bwMode="auto">
            <a:xfrm>
              <a:off x="748" y="2015"/>
              <a:ext cx="2676" cy="1226"/>
            </a:xfrm>
            <a:prstGeom prst="roundRect">
              <a:avLst>
                <a:gd name="adj" fmla="val 2509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20507" name="AutoShape 6"/>
            <p:cNvSpPr>
              <a:spLocks noChangeArrowheads="1"/>
            </p:cNvSpPr>
            <p:nvPr/>
          </p:nvSpPr>
          <p:spPr bwMode="auto">
            <a:xfrm>
              <a:off x="770" y="2032"/>
              <a:ext cx="2632" cy="1186"/>
            </a:xfrm>
            <a:prstGeom prst="roundRect">
              <a:avLst>
                <a:gd name="adj" fmla="val 1815"/>
              </a:avLst>
            </a:prstGeom>
            <a:solidFill>
              <a:schemeClr val="bg1"/>
            </a:solidFill>
            <a:ln w="6350">
              <a:solidFill>
                <a:srgbClr val="2D888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</p:grpSp>
      <p:sp>
        <p:nvSpPr>
          <p:cNvPr id="20483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642938" y="1428750"/>
            <a:ext cx="7858125" cy="4357688"/>
            <a:chOff x="642910" y="1428736"/>
            <a:chExt cx="7929618" cy="4357718"/>
          </a:xfrm>
        </p:grpSpPr>
        <p:sp>
          <p:nvSpPr>
            <p:cNvPr id="15" name="직사각형 14"/>
            <p:cNvSpPr/>
            <p:nvPr/>
          </p:nvSpPr>
          <p:spPr>
            <a:xfrm>
              <a:off x="642910" y="1428736"/>
              <a:ext cx="7929618" cy="4357718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14997" y="1500174"/>
              <a:ext cx="7785443" cy="4214841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40243" y="1500174"/>
              <a:ext cx="3460197" cy="4214841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그룹 22"/>
          <p:cNvGrpSpPr>
            <a:grpSpLocks/>
          </p:cNvGrpSpPr>
          <p:nvPr/>
        </p:nvGrpSpPr>
        <p:grpSpPr bwMode="auto">
          <a:xfrm>
            <a:off x="5000625" y="1687513"/>
            <a:ext cx="3500438" cy="1312862"/>
            <a:chOff x="5214942" y="2143116"/>
            <a:chExt cx="3143272" cy="771702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286380" y="2143116"/>
              <a:ext cx="2928958" cy="77170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02" name="TextBox 18"/>
            <p:cNvSpPr txBox="1">
              <a:spLocks noChangeArrowheads="1"/>
            </p:cNvSpPr>
            <p:nvPr/>
          </p:nvSpPr>
          <p:spPr bwMode="auto">
            <a:xfrm>
              <a:off x="5214942" y="2214862"/>
              <a:ext cx="3143272" cy="5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300" dirty="0">
                  <a:solidFill>
                    <a:srgbClr val="FFC000"/>
                  </a:solidFill>
                  <a:latin typeface="Times New Roman" pitchFamily="18" charset="0"/>
                  <a:ea typeface="맑은 고딕" pitchFamily="50" charset="-127"/>
                </a:rPr>
                <a:t>●</a:t>
              </a:r>
              <a:r>
                <a:rPr kumimoji="0" lang="ko-KR" altLang="en-US" sz="1300" dirty="0">
                  <a:latin typeface="Times New Roman" pitchFamily="18" charset="0"/>
                  <a:ea typeface="맑은 고딕" pitchFamily="50" charset="-127"/>
                </a:rPr>
                <a:t> </a:t>
              </a:r>
              <a:r>
                <a:rPr kumimoji="0" lang="en-US" altLang="ko-KR" sz="1300" dirty="0" smtClean="0">
                  <a:latin typeface="+mn-ea"/>
                  <a:ea typeface="+mn-ea"/>
                </a:rPr>
                <a:t>91.6</a:t>
              </a:r>
              <a:r>
                <a:rPr kumimoji="0" lang="en-US" altLang="ko-KR" sz="1100" dirty="0" smtClean="0">
                  <a:latin typeface="+mn-ea"/>
                  <a:ea typeface="+mn-ea"/>
                </a:rPr>
                <a:t>m  X 14.2m X 7.5m </a:t>
              </a:r>
              <a:r>
                <a:rPr kumimoji="0" lang="en-US" altLang="ko-KR" sz="1100" dirty="0">
                  <a:latin typeface="+mn-ea"/>
                  <a:ea typeface="+mn-ea"/>
                </a:rPr>
                <a:t>(</a:t>
              </a:r>
              <a:r>
                <a:rPr kumimoji="0" lang="en-US" altLang="ko-KR" sz="1100" dirty="0" err="1">
                  <a:latin typeface="+mn-ea"/>
                  <a:ea typeface="+mn-ea"/>
                </a:rPr>
                <a:t>LⅹBⅹD</a:t>
              </a:r>
              <a:r>
                <a:rPr kumimoji="0" lang="en-US" altLang="ko-KR" sz="1100" dirty="0">
                  <a:latin typeface="+mn-ea"/>
                  <a:ea typeface="+mn-ea"/>
                </a:rPr>
                <a:t>)</a:t>
              </a:r>
            </a:p>
            <a:p>
              <a:endParaRPr kumimoji="0" lang="en-US" altLang="ko-KR" sz="1100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r>
                <a:rPr kumimoji="0" lang="ko-KR" altLang="en-US" sz="1100" dirty="0">
                  <a:solidFill>
                    <a:srgbClr val="FFC000"/>
                  </a:solidFill>
                  <a:latin typeface="+mn-ea"/>
                  <a:ea typeface="+mn-ea"/>
                </a:rPr>
                <a:t>●</a:t>
              </a:r>
              <a:r>
                <a:rPr kumimoji="0" lang="en-US" altLang="ko-KR" sz="1100" dirty="0">
                  <a:solidFill>
                    <a:schemeClr val="bg1"/>
                  </a:solidFill>
                  <a:latin typeface="+mn-ea"/>
                  <a:ea typeface="+mn-ea"/>
                </a:rPr>
                <a:t>  </a:t>
              </a:r>
              <a:r>
                <a:rPr kumimoji="0" lang="en-US" altLang="ko-KR" sz="1100" dirty="0">
                  <a:latin typeface="+mn-ea"/>
                  <a:ea typeface="+mn-ea"/>
                </a:rPr>
                <a:t>M/E : </a:t>
              </a:r>
              <a:r>
                <a:rPr kumimoji="0" lang="en-US" altLang="ko-KR" sz="1100" dirty="0" smtClean="0">
                  <a:latin typeface="+mn-ea"/>
                  <a:ea typeface="+mn-ea"/>
                </a:rPr>
                <a:t>3,300PS X 225RPM</a:t>
              </a:r>
              <a:endParaRPr kumimoji="0" lang="en-US" altLang="ko-KR" sz="1100" dirty="0">
                <a:latin typeface="+mn-ea"/>
                <a:ea typeface="+mn-ea"/>
              </a:endParaRPr>
            </a:p>
            <a:p>
              <a:endParaRPr kumimoji="0" lang="en-US" altLang="ko-KR" sz="1100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r>
                <a:rPr kumimoji="0" lang="ko-KR" altLang="en-US" sz="1100" dirty="0">
                  <a:solidFill>
                    <a:srgbClr val="FFC000"/>
                  </a:solidFill>
                  <a:latin typeface="+mn-ea"/>
                  <a:ea typeface="+mn-ea"/>
                </a:rPr>
                <a:t>● </a:t>
              </a:r>
              <a:r>
                <a:rPr kumimoji="0" lang="en-US" altLang="ko-KR" sz="1100" dirty="0" smtClean="0">
                  <a:latin typeface="+mn-ea"/>
                  <a:ea typeface="+mn-ea"/>
                </a:rPr>
                <a:t>1 </a:t>
              </a:r>
              <a:r>
                <a:rPr kumimoji="0" lang="en-US" altLang="ko-KR" sz="1100" dirty="0">
                  <a:latin typeface="+mn-ea"/>
                  <a:ea typeface="+mn-ea"/>
                </a:rPr>
                <a:t>VESSELS DELIVERED</a:t>
              </a:r>
              <a:endParaRPr kumimoji="0" lang="ko-KR" altLang="en-US" sz="1100" dirty="0">
                <a:latin typeface="+mn-ea"/>
                <a:ea typeface="+mn-ea"/>
              </a:endParaRP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019175" y="1000125"/>
            <a:ext cx="3981450" cy="357188"/>
          </a:xfrm>
          <a:prstGeom prst="rect">
            <a:avLst/>
          </a:prstGeom>
          <a:gradFill rotWithShape="0">
            <a:gsLst>
              <a:gs pos="0">
                <a:srgbClr val="E33737">
                  <a:gamma/>
                  <a:shade val="86275"/>
                  <a:invGamma/>
                </a:srgbClr>
              </a:gs>
              <a:gs pos="50000">
                <a:srgbClr val="E33737"/>
              </a:gs>
              <a:gs pos="100000">
                <a:srgbClr val="E33737">
                  <a:gamma/>
                  <a:shade val="86275"/>
                  <a:invGamma/>
                </a:srgbClr>
              </a:gs>
            </a:gsLst>
            <a:lin ang="5400000" scaled="1"/>
          </a:gradFill>
          <a:ln w="12700">
            <a:solidFill>
              <a:srgbClr val="A50021"/>
            </a:solidFill>
            <a:miter lim="800000"/>
            <a:headEnd/>
            <a:tailEnd/>
          </a:ln>
          <a:effectLst>
            <a:prstShdw prst="shdw13" dist="53882" dir="13500000">
              <a:srgbClr val="E56B6B">
                <a:alpha val="50000"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rPr>
              <a:t>3.5K  </a:t>
            </a:r>
            <a:r>
              <a:rPr kumimoji="0"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rPr>
              <a:t>CHEMICAL </a:t>
            </a: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rPr>
              <a:t>TANKER(IMO </a:t>
            </a:r>
            <a:r>
              <a:rPr kumimoji="0"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rPr>
              <a:t>II)</a:t>
            </a: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 (본문)"/>
                <a:ea typeface="굴림" charset="-127"/>
                <a:cs typeface="Times New Roman" pitchFamily="18" charset="0"/>
              </a:rPr>
              <a:t>  </a:t>
            </a:r>
            <a:endParaRPr kumimoji="0"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 (본문)"/>
              <a:ea typeface="굴림" charset="-127"/>
              <a:cs typeface="Times New Roman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kern="0" dirty="0">
              <a:solidFill>
                <a:srgbClr val="1F51A2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5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20494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6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20496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20498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28" name="그림 27" descr="DJI_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4143404" cy="3643362"/>
          </a:xfrm>
          <a:prstGeom prst="rect">
            <a:avLst/>
          </a:prstGeom>
        </p:spPr>
      </p:pic>
      <p:pic>
        <p:nvPicPr>
          <p:cNvPr id="29" name="그림 28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500438"/>
            <a:ext cx="1143008" cy="714380"/>
          </a:xfrm>
          <a:prstGeom prst="rect">
            <a:avLst/>
          </a:prstGeom>
        </p:spPr>
      </p:pic>
      <p:pic>
        <p:nvPicPr>
          <p:cNvPr id="30" name="그림 29" descr="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500438"/>
            <a:ext cx="1071570" cy="714362"/>
          </a:xfrm>
          <a:prstGeom prst="rect">
            <a:avLst/>
          </a:prstGeom>
        </p:spPr>
      </p:pic>
      <p:pic>
        <p:nvPicPr>
          <p:cNvPr id="31" name="그림 30" descr="SAM_0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500570"/>
            <a:ext cx="1143008" cy="714380"/>
          </a:xfrm>
          <a:prstGeom prst="rect">
            <a:avLst/>
          </a:prstGeom>
        </p:spPr>
      </p:pic>
      <p:pic>
        <p:nvPicPr>
          <p:cNvPr id="32" name="그림 31" descr="SAM_01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500570"/>
            <a:ext cx="1071570" cy="71438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357158" y="285728"/>
            <a:ext cx="30764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kern="0" dirty="0" smtClean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6. MAIN  PRODUCTS</a:t>
            </a:r>
            <a:endParaRPr kumimoji="0" lang="en-US" altLang="ko-KR" sz="2600" kern="0" dirty="0">
              <a:solidFill>
                <a:srgbClr val="1F51A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7. BUILDING FACILITY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68313" y="981075"/>
            <a:ext cx="8208962" cy="5019675"/>
            <a:chOff x="748" y="1977"/>
            <a:chExt cx="2676" cy="1226"/>
          </a:xfrm>
        </p:grpSpPr>
        <p:sp>
          <p:nvSpPr>
            <p:cNvPr id="20503" name="AutoShape 5"/>
            <p:cNvSpPr>
              <a:spLocks noChangeArrowheads="1"/>
            </p:cNvSpPr>
            <p:nvPr/>
          </p:nvSpPr>
          <p:spPr bwMode="auto">
            <a:xfrm>
              <a:off x="748" y="1977"/>
              <a:ext cx="2676" cy="1226"/>
            </a:xfrm>
            <a:prstGeom prst="roundRect">
              <a:avLst>
                <a:gd name="adj" fmla="val 2509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0504" name="AutoShape 6"/>
            <p:cNvSpPr>
              <a:spLocks noChangeArrowheads="1"/>
            </p:cNvSpPr>
            <p:nvPr/>
          </p:nvSpPr>
          <p:spPr bwMode="auto">
            <a:xfrm>
              <a:off x="770" y="1997"/>
              <a:ext cx="2632" cy="1186"/>
            </a:xfrm>
            <a:prstGeom prst="roundRect">
              <a:avLst>
                <a:gd name="adj" fmla="val 1815"/>
              </a:avLst>
            </a:prstGeom>
            <a:solidFill>
              <a:schemeClr val="bg1"/>
            </a:solidFill>
            <a:ln w="6350">
              <a:solidFill>
                <a:srgbClr val="2D888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0485" name="그룹 23"/>
          <p:cNvGrpSpPr>
            <a:grpSpLocks/>
          </p:cNvGrpSpPr>
          <p:nvPr/>
        </p:nvGrpSpPr>
        <p:grpSpPr bwMode="auto">
          <a:xfrm>
            <a:off x="825500" y="1390650"/>
            <a:ext cx="3603625" cy="395288"/>
            <a:chOff x="748145" y="1319644"/>
            <a:chExt cx="2995151" cy="394843"/>
          </a:xfrm>
        </p:grpSpPr>
        <p:pic>
          <p:nvPicPr>
            <p:cNvPr id="20501" name="Picture 42"/>
            <p:cNvPicPr>
              <a:picLocks noChangeAspect="1" noChangeArrowheads="1"/>
            </p:cNvPicPr>
            <p:nvPr/>
          </p:nvPicPr>
          <p:blipFill>
            <a:blip r:embed="rId2"/>
            <a:srcRect l="11546" b="1106"/>
            <a:stretch>
              <a:fillRect/>
            </a:stretch>
          </p:blipFill>
          <p:spPr bwMode="auto">
            <a:xfrm>
              <a:off x="748145" y="1319644"/>
              <a:ext cx="2995151" cy="39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2" name="TextBox 22"/>
            <p:cNvSpPr txBox="1">
              <a:spLocks noChangeArrowheads="1"/>
            </p:cNvSpPr>
            <p:nvPr/>
          </p:nvSpPr>
          <p:spPr bwMode="auto">
            <a:xfrm>
              <a:off x="1331890" y="1357298"/>
              <a:ext cx="1893088" cy="33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Arial" pitchFamily="34" charset="0"/>
                  <a:ea typeface="HY헤드라인M" pitchFamily="18" charset="-127"/>
                </a:rPr>
                <a:t>JIB CRANE</a:t>
              </a:r>
              <a:r>
                <a:rPr lang="ko-KR" altLang="en-US" sz="1600">
                  <a:latin typeface="Arial" pitchFamily="34" charset="0"/>
                  <a:ea typeface="HY헤드라인M" pitchFamily="18" charset="-127"/>
                </a:rPr>
                <a:t> </a:t>
              </a:r>
              <a:r>
                <a:rPr lang="en-US" altLang="ko-KR" sz="1600">
                  <a:latin typeface="Arial" pitchFamily="34" charset="0"/>
                  <a:ea typeface="HY헤드라인M" pitchFamily="18" charset="-127"/>
                </a:rPr>
                <a:t>(120TON)</a:t>
              </a:r>
              <a:endParaRPr lang="ko-KR" altLang="en-US" sz="16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20486" name="그룹 26"/>
          <p:cNvGrpSpPr>
            <a:grpSpLocks/>
          </p:cNvGrpSpPr>
          <p:nvPr/>
        </p:nvGrpSpPr>
        <p:grpSpPr bwMode="auto">
          <a:xfrm>
            <a:off x="4694238" y="1390650"/>
            <a:ext cx="3898900" cy="395288"/>
            <a:chOff x="748145" y="1319644"/>
            <a:chExt cx="3240003" cy="394843"/>
          </a:xfrm>
        </p:grpSpPr>
        <p:pic>
          <p:nvPicPr>
            <p:cNvPr id="20499" name="Picture 42"/>
            <p:cNvPicPr>
              <a:picLocks noChangeAspect="1" noChangeArrowheads="1"/>
            </p:cNvPicPr>
            <p:nvPr/>
          </p:nvPicPr>
          <p:blipFill>
            <a:blip r:embed="rId2"/>
            <a:srcRect l="11546" b="1106"/>
            <a:stretch>
              <a:fillRect/>
            </a:stretch>
          </p:blipFill>
          <p:spPr bwMode="auto">
            <a:xfrm>
              <a:off x="748145" y="1319644"/>
              <a:ext cx="2995151" cy="39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824658" y="1357687"/>
              <a:ext cx="3163490" cy="33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1600">
                <a:latin typeface="Arial" pitchFamily="34" charset="0"/>
                <a:ea typeface="HY헤드라인M" pitchFamily="18" charset="-127"/>
              </a:endParaRPr>
            </a:p>
          </p:txBody>
        </p:sp>
      </p:grpSp>
      <p:pic>
        <p:nvPicPr>
          <p:cNvPr id="20490" name="Picture 3" descr="Resize_DSC0215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000250"/>
            <a:ext cx="36004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488" name="그룹 80"/>
          <p:cNvGrpSpPr>
            <a:grpSpLocks/>
          </p:cNvGrpSpPr>
          <p:nvPr/>
        </p:nvGrpSpPr>
        <p:grpSpPr bwMode="auto">
          <a:xfrm>
            <a:off x="-4763" y="6346825"/>
            <a:ext cx="9086851" cy="363538"/>
            <a:chOff x="-4739" y="6346842"/>
            <a:chExt cx="9086842" cy="363521"/>
          </a:xfrm>
        </p:grpSpPr>
        <p:sp>
          <p:nvSpPr>
            <p:cNvPr id="20497" name="Text Box 69"/>
            <p:cNvSpPr txBox="1">
              <a:spLocks noChangeArrowheads="1"/>
            </p:cNvSpPr>
            <p:nvPr/>
          </p:nvSpPr>
          <p:spPr bwMode="auto">
            <a:xfrm>
              <a:off x="-4739" y="6400800"/>
              <a:ext cx="26177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ko-KR" sz="1400" b="1" i="1">
                <a:solidFill>
                  <a:srgbClr val="1F51A2"/>
                </a:solidFill>
                <a:latin typeface="Arial Black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7002480" y="6346842"/>
              <a:ext cx="2079623" cy="36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 b="1" spc="100" dirty="0">
                <a:solidFill>
                  <a:schemeClr val="tx1"/>
                </a:solidFill>
                <a:latin typeface="한컴바탕확장" pitchFamily="1" charset="-127"/>
                <a:ea typeface="한컴바탕확장" pitchFamily="1" charset="-127"/>
              </a:endParaRPr>
            </a:p>
          </p:txBody>
        </p:sp>
      </p:grpSp>
      <p:grpSp>
        <p:nvGrpSpPr>
          <p:cNvPr id="20489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20492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493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20494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20496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" name="직사각형 23"/>
          <p:cNvSpPr>
            <a:spLocks noChangeArrowheads="1"/>
          </p:cNvSpPr>
          <p:nvPr/>
        </p:nvSpPr>
        <p:spPr bwMode="auto">
          <a:xfrm>
            <a:off x="4857750" y="1428750"/>
            <a:ext cx="2996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Arial" pitchFamily="34" charset="0"/>
                <a:ea typeface="HY헤드라인M" pitchFamily="18" charset="-127"/>
              </a:rPr>
              <a:t>  CRAWLER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</a:rPr>
              <a:t>CRANE(120TON</a:t>
            </a:r>
            <a:r>
              <a:rPr lang="en-US" altLang="ko-KR" sz="1600" dirty="0">
                <a:latin typeface="Arial" pitchFamily="34" charset="0"/>
                <a:ea typeface="HY헤드라인M" pitchFamily="18" charset="-127"/>
              </a:rPr>
              <a:t>)</a:t>
            </a:r>
            <a:endParaRPr lang="ko-KR" altLang="en-US" sz="1600" dirty="0"/>
          </a:p>
        </p:txBody>
      </p:sp>
      <p:pic>
        <p:nvPicPr>
          <p:cNvPr id="26" name="그림 25" descr="20150527_1011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2000250"/>
            <a:ext cx="3433762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그룹 26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68313" y="981075"/>
            <a:ext cx="8208962" cy="5019675"/>
            <a:chOff x="748" y="1977"/>
            <a:chExt cx="2676" cy="1226"/>
          </a:xfrm>
        </p:grpSpPr>
        <p:sp>
          <p:nvSpPr>
            <p:cNvPr id="21526" name="AutoShape 5"/>
            <p:cNvSpPr>
              <a:spLocks noChangeArrowheads="1"/>
            </p:cNvSpPr>
            <p:nvPr/>
          </p:nvSpPr>
          <p:spPr bwMode="auto">
            <a:xfrm>
              <a:off x="748" y="1977"/>
              <a:ext cx="2676" cy="1226"/>
            </a:xfrm>
            <a:prstGeom prst="roundRect">
              <a:avLst>
                <a:gd name="adj" fmla="val 2509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1527" name="AutoShape 6"/>
            <p:cNvSpPr>
              <a:spLocks noChangeArrowheads="1"/>
            </p:cNvSpPr>
            <p:nvPr/>
          </p:nvSpPr>
          <p:spPr bwMode="auto">
            <a:xfrm>
              <a:off x="770" y="1997"/>
              <a:ext cx="2632" cy="1186"/>
            </a:xfrm>
            <a:prstGeom prst="roundRect">
              <a:avLst>
                <a:gd name="adj" fmla="val 1815"/>
              </a:avLst>
            </a:prstGeom>
            <a:solidFill>
              <a:schemeClr val="bg1"/>
            </a:solidFill>
            <a:ln w="6350">
              <a:solidFill>
                <a:srgbClr val="2D888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1507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7. BUILDING FACILITY</a:t>
            </a:r>
          </a:p>
        </p:txBody>
      </p:sp>
      <p:grpSp>
        <p:nvGrpSpPr>
          <p:cNvPr id="21509" name="그룹 23"/>
          <p:cNvGrpSpPr>
            <a:grpSpLocks/>
          </p:cNvGrpSpPr>
          <p:nvPr/>
        </p:nvGrpSpPr>
        <p:grpSpPr bwMode="auto">
          <a:xfrm>
            <a:off x="825500" y="1390650"/>
            <a:ext cx="3603625" cy="395288"/>
            <a:chOff x="748145" y="1319644"/>
            <a:chExt cx="2995151" cy="394843"/>
          </a:xfrm>
        </p:grpSpPr>
        <p:pic>
          <p:nvPicPr>
            <p:cNvPr id="21524" name="Picture 42"/>
            <p:cNvPicPr>
              <a:picLocks noChangeAspect="1" noChangeArrowheads="1"/>
            </p:cNvPicPr>
            <p:nvPr/>
          </p:nvPicPr>
          <p:blipFill>
            <a:blip r:embed="rId2"/>
            <a:srcRect l="11546" b="1106"/>
            <a:stretch>
              <a:fillRect/>
            </a:stretch>
          </p:blipFill>
          <p:spPr bwMode="auto">
            <a:xfrm>
              <a:off x="748145" y="1319644"/>
              <a:ext cx="2995151" cy="39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5" name="TextBox 22"/>
            <p:cNvSpPr txBox="1">
              <a:spLocks noChangeArrowheads="1"/>
            </p:cNvSpPr>
            <p:nvPr/>
          </p:nvSpPr>
          <p:spPr bwMode="auto">
            <a:xfrm>
              <a:off x="1012015" y="1357687"/>
              <a:ext cx="2510439" cy="33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Arial" pitchFamily="34" charset="0"/>
                  <a:ea typeface="HY헤드라인M" pitchFamily="18" charset="-127"/>
                </a:rPr>
                <a:t>GANTRY CRANE (10TON X 3)</a:t>
              </a:r>
              <a:endParaRPr lang="ko-KR" altLang="en-US" sz="16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21510" name="그룹 26"/>
          <p:cNvGrpSpPr>
            <a:grpSpLocks/>
          </p:cNvGrpSpPr>
          <p:nvPr/>
        </p:nvGrpSpPr>
        <p:grpSpPr bwMode="auto">
          <a:xfrm>
            <a:off x="4694238" y="1390650"/>
            <a:ext cx="3898900" cy="395288"/>
            <a:chOff x="748145" y="1319644"/>
            <a:chExt cx="3239878" cy="394843"/>
          </a:xfrm>
        </p:grpSpPr>
        <p:pic>
          <p:nvPicPr>
            <p:cNvPr id="21522" name="Picture 42"/>
            <p:cNvPicPr>
              <a:picLocks noChangeAspect="1" noChangeArrowheads="1"/>
            </p:cNvPicPr>
            <p:nvPr/>
          </p:nvPicPr>
          <p:blipFill>
            <a:blip r:embed="rId2"/>
            <a:srcRect l="11546" b="1106"/>
            <a:stretch>
              <a:fillRect/>
            </a:stretch>
          </p:blipFill>
          <p:spPr bwMode="auto">
            <a:xfrm>
              <a:off x="748145" y="1319644"/>
              <a:ext cx="2995151" cy="39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TextBox 28"/>
            <p:cNvSpPr txBox="1">
              <a:spLocks noChangeArrowheads="1"/>
            </p:cNvSpPr>
            <p:nvPr/>
          </p:nvSpPr>
          <p:spPr bwMode="auto">
            <a:xfrm>
              <a:off x="824532" y="1357297"/>
              <a:ext cx="3163491" cy="33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ea typeface="HY헤드라인M" pitchFamily="18" charset="-127"/>
                </a:rPr>
                <a:t> TOWER </a:t>
              </a:r>
              <a:r>
                <a:rPr lang="en-US" altLang="ko-KR" sz="1600" dirty="0" smtClean="0">
                  <a:latin typeface="Arial" pitchFamily="34" charset="0"/>
                  <a:ea typeface="HY헤드라인M" pitchFamily="18" charset="-127"/>
                </a:rPr>
                <a:t>CRANE(12 TON</a:t>
              </a:r>
              <a:r>
                <a:rPr lang="en-US" altLang="ko-KR" sz="1600" dirty="0">
                  <a:latin typeface="Arial" pitchFamily="34" charset="0"/>
                  <a:ea typeface="HY헤드라인M" pitchFamily="18" charset="-127"/>
                </a:rPr>
                <a:t>)</a:t>
              </a:r>
              <a:endParaRPr lang="ko-KR" altLang="en-US" sz="1600" dirty="0">
                <a:latin typeface="Arial" pitchFamily="34" charset="0"/>
                <a:ea typeface="HY헤드라인M" pitchFamily="18" charset="-127"/>
              </a:endParaRPr>
            </a:p>
          </p:txBody>
        </p:sp>
      </p:grpSp>
      <p:pic>
        <p:nvPicPr>
          <p:cNvPr id="21514" name="Picture 5" descr="Resize_DSC0226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000250"/>
            <a:ext cx="36004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5" name="Picture 6" descr="MVC-001S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2000250"/>
            <a:ext cx="36004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3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1516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21517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21519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9"/>
          <p:cNvSpPr>
            <a:spLocks noChangeShapeType="1"/>
          </p:cNvSpPr>
          <p:nvPr/>
        </p:nvSpPr>
        <p:spPr bwMode="auto">
          <a:xfrm>
            <a:off x="285750" y="714375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6628" name="그룹 80"/>
          <p:cNvGrpSpPr>
            <a:grpSpLocks/>
          </p:cNvGrpSpPr>
          <p:nvPr/>
        </p:nvGrpSpPr>
        <p:grpSpPr bwMode="auto">
          <a:xfrm>
            <a:off x="-4763" y="6346825"/>
            <a:ext cx="9086851" cy="363538"/>
            <a:chOff x="-4739" y="6346842"/>
            <a:chExt cx="9086842" cy="363521"/>
          </a:xfrm>
        </p:grpSpPr>
        <p:sp>
          <p:nvSpPr>
            <p:cNvPr id="26948" name="Text Box 69"/>
            <p:cNvSpPr txBox="1">
              <a:spLocks noChangeArrowheads="1"/>
            </p:cNvSpPr>
            <p:nvPr/>
          </p:nvSpPr>
          <p:spPr bwMode="auto">
            <a:xfrm>
              <a:off x="-4739" y="6400800"/>
              <a:ext cx="26177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ko-KR" sz="1400" b="1" i="1">
                <a:solidFill>
                  <a:srgbClr val="1F51A2"/>
                </a:solidFill>
                <a:latin typeface="Arial Black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>
              <a:off x="7002480" y="6346842"/>
              <a:ext cx="2079623" cy="36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 b="1" spc="100" dirty="0">
                <a:solidFill>
                  <a:schemeClr val="tx1"/>
                </a:solidFill>
                <a:latin typeface="한컴바탕확장" pitchFamily="1" charset="-127"/>
                <a:ea typeface="한컴바탕확장" pitchFamily="1" charset="-127"/>
              </a:endParaRPr>
            </a:p>
          </p:txBody>
        </p:sp>
      </p:grpSp>
      <p:grpSp>
        <p:nvGrpSpPr>
          <p:cNvPr id="26629" name="그룹 81"/>
          <p:cNvGrpSpPr>
            <a:grpSpLocks/>
          </p:cNvGrpSpPr>
          <p:nvPr/>
        </p:nvGrpSpPr>
        <p:grpSpPr bwMode="auto">
          <a:xfrm>
            <a:off x="-4763" y="6286500"/>
            <a:ext cx="8905876" cy="433388"/>
            <a:chOff x="-4739" y="6286520"/>
            <a:chExt cx="8905880" cy="433368"/>
          </a:xfrm>
        </p:grpSpPr>
        <p:sp>
          <p:nvSpPr>
            <p:cNvPr id="26944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6945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26946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26947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95738" y="5949950"/>
          <a:ext cx="1584325" cy="213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47481"/>
              </p:ext>
            </p:extLst>
          </p:nvPr>
        </p:nvGraphicFramePr>
        <p:xfrm>
          <a:off x="500063" y="1017032"/>
          <a:ext cx="8229037" cy="4680001"/>
        </p:xfrm>
        <a:graphic>
          <a:graphicData uri="http://schemas.openxmlformats.org/drawingml/2006/table">
            <a:tbl>
              <a:tblPr/>
              <a:tblGrid>
                <a:gridCol w="33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8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NO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HULL NO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TYPE OF VESSEL 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DWT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DELIVERY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BUYER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CLASS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FLAG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HDS-1001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TUG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BOAT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AUG.1992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NATIONAL MARITIME POLIC AGENCY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K.G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HDS-1002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OIL &amp; CHEMICAL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TANKER(SUS TYPE 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2,200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Jan.1993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JEIL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SHIPPING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94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985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116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KYTS-1228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BULK CARRIER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32,000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DEC.2013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YOESU MARINE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ABS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117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KYTS-1001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BULK CARRIER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32,000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NOV.2014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DABINOVIC SAM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ABS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KINGS TOWN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37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118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KYTS-0000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FLAT BARGE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3,000P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DEC.2014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 YANASE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0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119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KYTS-0000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FLAT BARGE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3,000P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JAN.2015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 YANASE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0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KYTS-1003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FLAT BARGE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7,000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FEB.2015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 YANASE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0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121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KYTS-1002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OIL &amp; CHEMICAL TANKER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3,500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MAR.2016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SAMBU SHIPPING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0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122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KYTS-1004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OIL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TANKER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2,800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JAN.2020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V.L ENTERPRISE PUBLIC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CO., LTD (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KHAN)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THAILAND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0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123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KYTS-1005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OIL </a:t>
                      </a:r>
                      <a:r>
                        <a:rPr lang="en-US" altLang="ko-KR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TANKER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2,800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MAR 2021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V.L ENTERPRISE PUBLIC CO&gt;LID (KHAN)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KR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THAILAND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30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124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KYTS-1006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OSRV(</a:t>
                      </a:r>
                      <a:r>
                        <a:rPr lang="ko-KR" altLang="en-US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방제정</a:t>
                      </a:r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65M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MAY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2021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ENM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KOREA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BV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IRAQ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87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125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KYTS-1007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WORK BOAT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24M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DEC 2021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CLS 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KOREA</a:t>
                      </a: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308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126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STP BARGE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65,000P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MAY.2024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VME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USA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543699"/>
                  </a:ext>
                </a:extLst>
              </a:tr>
              <a:tr h="273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127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KYTS-1009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OIL TANKER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3,500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JUN.2024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KHAN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PHILIPPINES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146" marR="7146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569025"/>
                  </a:ext>
                </a:extLst>
              </a:tr>
            </a:tbl>
          </a:graphicData>
        </a:graphic>
      </p:graphicFrame>
      <p:grpSp>
        <p:nvGrpSpPr>
          <p:cNvPr id="26941" name="그룹 15"/>
          <p:cNvGrpSpPr>
            <a:grpSpLocks/>
          </p:cNvGrpSpPr>
          <p:nvPr/>
        </p:nvGrpSpPr>
        <p:grpSpPr bwMode="auto">
          <a:xfrm>
            <a:off x="6786563" y="6286500"/>
            <a:ext cx="2182812" cy="450850"/>
            <a:chOff x="7339981" y="5749882"/>
            <a:chExt cx="2182545" cy="451088"/>
          </a:xfrm>
        </p:grpSpPr>
        <p:pic>
          <p:nvPicPr>
            <p:cNvPr id="269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9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직사각형 1"/>
          <p:cNvSpPr/>
          <p:nvPr/>
        </p:nvSpPr>
        <p:spPr>
          <a:xfrm>
            <a:off x="395536" y="188640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600" b="1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</a:rPr>
              <a:t>8. Performance Record</a:t>
            </a:r>
          </a:p>
        </p:txBody>
      </p:sp>
    </p:spTree>
    <p:extLst>
      <p:ext uri="{BB962C8B-B14F-4D97-AF65-F5344CB8AC3E}">
        <p14:creationId xmlns:p14="http://schemas.microsoft.com/office/powerpoint/2010/main" val="371732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b="1" kern="0" dirty="0" smtClean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9. Certificate</a:t>
            </a:r>
            <a:endParaRPr lang="en-US" altLang="ko-KR" sz="2600" b="1" kern="0" dirty="0">
              <a:solidFill>
                <a:srgbClr val="1F51A2"/>
              </a:solidFill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15363" name="Line 39"/>
          <p:cNvSpPr>
            <a:spLocks noChangeShapeType="1"/>
          </p:cNvSpPr>
          <p:nvPr/>
        </p:nvSpPr>
        <p:spPr bwMode="auto">
          <a:xfrm>
            <a:off x="285750" y="714375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" name="그룹 80"/>
          <p:cNvGrpSpPr>
            <a:grpSpLocks/>
          </p:cNvGrpSpPr>
          <p:nvPr/>
        </p:nvGrpSpPr>
        <p:grpSpPr bwMode="auto">
          <a:xfrm>
            <a:off x="-4763" y="6346825"/>
            <a:ext cx="9086851" cy="363538"/>
            <a:chOff x="-4739" y="6346842"/>
            <a:chExt cx="9086842" cy="363521"/>
          </a:xfrm>
        </p:grpSpPr>
        <p:sp>
          <p:nvSpPr>
            <p:cNvPr id="15681" name="Text Box 69"/>
            <p:cNvSpPr txBox="1">
              <a:spLocks noChangeArrowheads="1"/>
            </p:cNvSpPr>
            <p:nvPr/>
          </p:nvSpPr>
          <p:spPr bwMode="auto">
            <a:xfrm>
              <a:off x="-4739" y="6400800"/>
              <a:ext cx="26177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ko-KR" sz="1400" b="1" i="1">
                <a:solidFill>
                  <a:srgbClr val="1F51A2"/>
                </a:solidFill>
                <a:latin typeface="Arial Black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>
              <a:off x="7002480" y="6346842"/>
              <a:ext cx="2079623" cy="36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 b="1" spc="100" dirty="0">
                <a:solidFill>
                  <a:schemeClr val="tx1"/>
                </a:solidFill>
                <a:latin typeface="한컴바탕확장" pitchFamily="1" charset="-127"/>
                <a:ea typeface="한컴바탕확장" pitchFamily="1" charset="-127"/>
              </a:endParaRPr>
            </a:p>
          </p:txBody>
        </p:sp>
      </p:grpSp>
      <p:grpSp>
        <p:nvGrpSpPr>
          <p:cNvPr id="6" name="그룹 81"/>
          <p:cNvGrpSpPr>
            <a:grpSpLocks/>
          </p:cNvGrpSpPr>
          <p:nvPr/>
        </p:nvGrpSpPr>
        <p:grpSpPr bwMode="auto">
          <a:xfrm>
            <a:off x="-4763" y="6286500"/>
            <a:ext cx="9086851" cy="433388"/>
            <a:chOff x="-4739" y="6286520"/>
            <a:chExt cx="9086842" cy="433368"/>
          </a:xfrm>
        </p:grpSpPr>
        <p:sp>
          <p:nvSpPr>
            <p:cNvPr id="15676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8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9086842" cy="423843"/>
              <a:chOff x="-4739" y="6286520"/>
              <a:chExt cx="9086842" cy="423843"/>
            </a:xfrm>
          </p:grpSpPr>
          <p:sp>
            <p:nvSpPr>
              <p:cNvPr id="15678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2" name="직사각형 11"/>
              <p:cNvSpPr/>
              <p:nvPr/>
            </p:nvSpPr>
            <p:spPr bwMode="auto">
              <a:xfrm>
                <a:off x="7002480" y="6346842"/>
                <a:ext cx="2079623" cy="363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 b="1" i="1" spc="100" dirty="0">
                  <a:solidFill>
                    <a:srgbClr val="38A7F2"/>
                  </a:solidFill>
                  <a:latin typeface="Arial Black" pitchFamily="34" charset="0"/>
                  <a:ea typeface="한컴바탕확장" pitchFamily="1" charset="-127"/>
                </a:endParaRPr>
              </a:p>
            </p:txBody>
          </p:sp>
          <p:sp>
            <p:nvSpPr>
              <p:cNvPr id="15680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95738" y="5949950"/>
          <a:ext cx="1584325" cy="213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412777"/>
            <a:ext cx="2774082" cy="39228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06" y="1421913"/>
            <a:ext cx="2776548" cy="392635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99" y="1412777"/>
            <a:ext cx="2783009" cy="393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9"/>
          <p:cNvSpPr txBox="1">
            <a:spLocks noChangeArrowheads="1"/>
          </p:cNvSpPr>
          <p:nvPr/>
        </p:nvSpPr>
        <p:spPr bwMode="auto">
          <a:xfrm>
            <a:off x="65088" y="53975"/>
            <a:ext cx="5273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000099"/>
                </a:solidFill>
                <a:latin typeface="Cambria Math" pitchFamily="18" charset="0"/>
                <a:ea typeface="맑은 고딕" pitchFamily="50" charset="-127"/>
              </a:rPr>
              <a:t>   </a:t>
            </a:r>
            <a:r>
              <a:rPr lang="en-US" altLang="ko-KR" sz="2400" b="1" dirty="0" smtClean="0">
                <a:solidFill>
                  <a:srgbClr val="000099"/>
                </a:solidFill>
                <a:latin typeface="Cambria Math" pitchFamily="18" charset="0"/>
                <a:ea typeface="맑은 고딕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5" name="Line 39"/>
          <p:cNvSpPr>
            <a:spLocks noChangeShapeType="1"/>
          </p:cNvSpPr>
          <p:nvPr/>
        </p:nvSpPr>
        <p:spPr bwMode="auto">
          <a:xfrm>
            <a:off x="285750" y="571500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57158" y="142852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Corporate Information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027" name="Picture 3" descr="G:\업무\재경\회사 공통자료 (사진포함)\통영조선소 관련사진\이광재이사\공장사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874055" cy="4429156"/>
          </a:xfrm>
          <a:prstGeom prst="rect">
            <a:avLst/>
          </a:prstGeom>
          <a:noFill/>
        </p:spPr>
      </p:pic>
      <p:grpSp>
        <p:nvGrpSpPr>
          <p:cNvPr id="27" name="그룹 26"/>
          <p:cNvGrpSpPr/>
          <p:nvPr/>
        </p:nvGrpSpPr>
        <p:grpSpPr>
          <a:xfrm>
            <a:off x="-4763" y="6286500"/>
            <a:ext cx="8974138" cy="450850"/>
            <a:chOff x="-4763" y="6286500"/>
            <a:chExt cx="8974138" cy="450850"/>
          </a:xfrm>
        </p:grpSpPr>
        <p:grpSp>
          <p:nvGrpSpPr>
            <p:cNvPr id="18" name="그룹 81"/>
            <p:cNvGrpSpPr>
              <a:grpSpLocks/>
            </p:cNvGrpSpPr>
            <p:nvPr/>
          </p:nvGrpSpPr>
          <p:grpSpPr bwMode="auto">
            <a:xfrm>
              <a:off x="-4763" y="6286500"/>
              <a:ext cx="8905876" cy="433388"/>
              <a:chOff x="-4739" y="6286520"/>
              <a:chExt cx="8905880" cy="433368"/>
            </a:xfrm>
          </p:grpSpPr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>
                <a:off x="250825" y="6719888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1" name="그룹 80"/>
              <p:cNvGrpSpPr>
                <a:grpSpLocks/>
              </p:cNvGrpSpPr>
              <p:nvPr/>
            </p:nvGrpSpPr>
            <p:grpSpPr bwMode="auto">
              <a:xfrm>
                <a:off x="-4739" y="6286520"/>
                <a:ext cx="8905880" cy="330180"/>
                <a:chOff x="-4739" y="6286520"/>
                <a:chExt cx="8905880" cy="330180"/>
              </a:xfrm>
            </p:grpSpPr>
            <p:sp>
              <p:nvSpPr>
                <p:cNvPr id="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-4739" y="6400800"/>
                  <a:ext cx="2617788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400" b="1" i="1">
                      <a:solidFill>
                        <a:srgbClr val="000099"/>
                      </a:solidFill>
                      <a:latin typeface="Arial Black" pitchFamily="34" charset="0"/>
                    </a:rPr>
                    <a:t>Vision to the Future!</a:t>
                  </a:r>
                </a:p>
              </p:txBody>
            </p:sp>
            <p:sp>
              <p:nvSpPr>
                <p:cNvPr id="23" name="Line 38"/>
                <p:cNvSpPr>
                  <a:spLocks noChangeShapeType="1"/>
                </p:cNvSpPr>
                <p:nvPr/>
              </p:nvSpPr>
              <p:spPr bwMode="auto">
                <a:xfrm>
                  <a:off x="258791" y="6286520"/>
                  <a:ext cx="8642350" cy="0"/>
                </a:xfrm>
                <a:prstGeom prst="line">
                  <a:avLst/>
                </a:prstGeom>
                <a:noFill/>
                <a:ln w="19050">
                  <a:solidFill>
                    <a:srgbClr val="1F51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4" name="그룹 16"/>
            <p:cNvGrpSpPr>
              <a:grpSpLocks/>
            </p:cNvGrpSpPr>
            <p:nvPr/>
          </p:nvGrpSpPr>
          <p:grpSpPr bwMode="auto">
            <a:xfrm>
              <a:off x="6786563" y="6286500"/>
              <a:ext cx="2182812" cy="450850"/>
              <a:chOff x="7339981" y="5749882"/>
              <a:chExt cx="2182545" cy="451088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39981" y="5790544"/>
                <a:ext cx="656726" cy="323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35771" y="5749882"/>
                <a:ext cx="1586755" cy="45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512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9"/>
          <p:cNvSpPr txBox="1">
            <a:spLocks noChangeArrowheads="1"/>
          </p:cNvSpPr>
          <p:nvPr/>
        </p:nvSpPr>
        <p:spPr bwMode="auto">
          <a:xfrm>
            <a:off x="65088" y="53975"/>
            <a:ext cx="5273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000099"/>
                </a:solidFill>
                <a:latin typeface="Cambria Math" pitchFamily="18" charset="0"/>
                <a:ea typeface="맑은 고딕" pitchFamily="50" charset="-127"/>
              </a:rPr>
              <a:t>   </a:t>
            </a:r>
            <a:r>
              <a:rPr lang="en-US" altLang="ko-KR" sz="2400" b="1" dirty="0" smtClean="0">
                <a:solidFill>
                  <a:srgbClr val="000099"/>
                </a:solidFill>
                <a:latin typeface="Cambria Math" pitchFamily="18" charset="0"/>
                <a:ea typeface="맑은 고딕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5" name="Line 39"/>
          <p:cNvSpPr>
            <a:spLocks noChangeShapeType="1"/>
          </p:cNvSpPr>
          <p:nvPr/>
        </p:nvSpPr>
        <p:spPr bwMode="auto">
          <a:xfrm>
            <a:off x="285750" y="571500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076" name="그림 17"/>
          <p:cNvPicPr>
            <a:picLocks noChangeAspect="1" noChangeArrowheads="1"/>
          </p:cNvPicPr>
          <p:nvPr/>
        </p:nvPicPr>
        <p:blipFill>
          <a:blip r:embed="rId2"/>
          <a:srcRect l="39050" t="17422" r="2078" b="24507"/>
          <a:stretch>
            <a:fillRect/>
          </a:stretch>
        </p:blipFill>
        <p:spPr bwMode="auto">
          <a:xfrm>
            <a:off x="285750" y="692150"/>
            <a:ext cx="86423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/>
          <p:nvPr/>
        </p:nvPicPr>
        <p:blipFill rotWithShape="1">
          <a:blip r:embed="rId3"/>
          <a:srcRect l="15590" t="44081" r="65330" b="14213"/>
          <a:stretch/>
        </p:blipFill>
        <p:spPr bwMode="auto">
          <a:xfrm>
            <a:off x="285750" y="714375"/>
            <a:ext cx="1331913" cy="159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모서리가 둥근 직사각형 1"/>
          <p:cNvSpPr/>
          <p:nvPr/>
        </p:nvSpPr>
        <p:spPr>
          <a:xfrm>
            <a:off x="1571625" y="5929313"/>
            <a:ext cx="720725" cy="2873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+mn-ea"/>
              </a:rPr>
              <a:t>KYTS</a:t>
            </a:r>
            <a:endParaRPr lang="ko-KR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3044825" y="5659438"/>
            <a:ext cx="144463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3203575" y="3429000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76375" y="3294063"/>
            <a:ext cx="1225550" cy="279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</a:rPr>
              <a:t>KY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000" dirty="0">
                <a:solidFill>
                  <a:schemeClr val="bg1"/>
                </a:solidFill>
              </a:rPr>
              <a:t>Head Office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671763" y="3446463"/>
            <a:ext cx="501650" cy="3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2" idx="3"/>
          </p:cNvCxnSpPr>
          <p:nvPr/>
        </p:nvCxnSpPr>
        <p:spPr>
          <a:xfrm flipV="1">
            <a:off x="2292350" y="5786438"/>
            <a:ext cx="76835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그림 16"/>
          <p:cNvPicPr/>
          <p:nvPr/>
        </p:nvPicPr>
        <p:blipFill rotWithShape="1">
          <a:blip r:embed="rId4"/>
          <a:srcRect l="45583" t="38274" r="14179" b="37310"/>
          <a:stretch/>
        </p:blipFill>
        <p:spPr bwMode="auto">
          <a:xfrm>
            <a:off x="5000625" y="4714875"/>
            <a:ext cx="3929063" cy="194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" name="직사각형 12"/>
          <p:cNvSpPr/>
          <p:nvPr/>
        </p:nvSpPr>
        <p:spPr>
          <a:xfrm>
            <a:off x="357158" y="142852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Corporate Information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928688" y="2233613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200000"/>
              </a:lnSpc>
              <a:buClr>
                <a:schemeClr val="folHlink"/>
              </a:buClr>
              <a:buSzPct val="120000"/>
            </a:pPr>
            <a:r>
              <a:rPr lang="en-US" altLang="ko-KR" sz="6600" b="1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 THANK YOU</a:t>
            </a:r>
            <a:r>
              <a:rPr lang="en-US" altLang="ko-KR" sz="6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       </a:t>
            </a:r>
            <a:r>
              <a:rPr lang="en-US" altLang="ko-KR" sz="6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6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 </a:t>
            </a:r>
            <a:r>
              <a:rPr lang="en-US" altLang="ko-KR" sz="6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grpSp>
        <p:nvGrpSpPr>
          <p:cNvPr id="44036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44037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4038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44039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44041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CONTENTS</a:t>
            </a:r>
            <a:endParaRPr lang="ko-KR" altLang="en-US" sz="2600" kern="0" dirty="0">
              <a:solidFill>
                <a:srgbClr val="1F51A2"/>
              </a:solidFill>
              <a:latin typeface="Cambria Math" pitchFamily="18" charset="0"/>
              <a:ea typeface="바탕" pitchFamily="18" charset="-127"/>
              <a:cs typeface="+mj-cs"/>
            </a:endParaRPr>
          </a:p>
        </p:txBody>
      </p:sp>
      <p:pic>
        <p:nvPicPr>
          <p:cNvPr id="9220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357313"/>
            <a:ext cx="3286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928688" y="1419225"/>
            <a:ext cx="15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9222" name="Rectangle 41"/>
          <p:cNvSpPr>
            <a:spLocks noChangeArrowheads="1"/>
          </p:cNvSpPr>
          <p:nvPr/>
        </p:nvSpPr>
        <p:spPr bwMode="auto">
          <a:xfrm>
            <a:off x="1428750" y="1428750"/>
            <a:ext cx="2738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GENERAL INFORMATION</a:t>
            </a:r>
            <a:endParaRPr lang="ko-KR" altLang="en-US" sz="1600" b="1" dirty="0">
              <a:latin typeface="+mn-ea"/>
              <a:ea typeface="+mn-ea"/>
            </a:endParaRPr>
          </a:p>
        </p:txBody>
      </p:sp>
      <p:pic>
        <p:nvPicPr>
          <p:cNvPr id="9223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930400"/>
            <a:ext cx="3286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40"/>
          <p:cNvSpPr txBox="1">
            <a:spLocks noChangeArrowheads="1"/>
          </p:cNvSpPr>
          <p:nvPr/>
        </p:nvSpPr>
        <p:spPr bwMode="auto">
          <a:xfrm>
            <a:off x="928688" y="1992313"/>
            <a:ext cx="15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9225" name="Rectangle 41"/>
          <p:cNvSpPr>
            <a:spLocks noChangeArrowheads="1"/>
          </p:cNvSpPr>
          <p:nvPr/>
        </p:nvSpPr>
        <p:spPr bwMode="auto">
          <a:xfrm>
            <a:off x="1428750" y="2011363"/>
            <a:ext cx="2786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 HISTORY</a:t>
            </a:r>
            <a:endParaRPr lang="ko-KR" altLang="en-US" sz="1600" b="1" dirty="0">
              <a:latin typeface="+mn-ea"/>
              <a:ea typeface="+mn-ea"/>
            </a:endParaRPr>
          </a:p>
        </p:txBody>
      </p:sp>
      <p:pic>
        <p:nvPicPr>
          <p:cNvPr id="922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500313"/>
            <a:ext cx="3286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40"/>
          <p:cNvSpPr txBox="1">
            <a:spLocks noChangeArrowheads="1"/>
          </p:cNvSpPr>
          <p:nvPr/>
        </p:nvSpPr>
        <p:spPr bwMode="auto">
          <a:xfrm>
            <a:off x="928688" y="2562225"/>
            <a:ext cx="15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9228" name="Rectangle 41"/>
          <p:cNvSpPr>
            <a:spLocks noChangeArrowheads="1"/>
          </p:cNvSpPr>
          <p:nvPr/>
        </p:nvSpPr>
        <p:spPr bwMode="auto">
          <a:xfrm>
            <a:off x="1285875" y="2581275"/>
            <a:ext cx="2928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   STATUS</a:t>
            </a:r>
            <a:endParaRPr lang="ko-KR" altLang="en-US" sz="1600" b="1" dirty="0">
              <a:latin typeface="+mn-ea"/>
              <a:ea typeface="+mn-ea"/>
            </a:endParaRPr>
          </a:p>
        </p:txBody>
      </p:sp>
      <p:pic>
        <p:nvPicPr>
          <p:cNvPr id="9229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071813"/>
            <a:ext cx="3286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40"/>
          <p:cNvSpPr txBox="1">
            <a:spLocks noChangeArrowheads="1"/>
          </p:cNvSpPr>
          <p:nvPr/>
        </p:nvSpPr>
        <p:spPr bwMode="auto">
          <a:xfrm>
            <a:off x="928688" y="3133725"/>
            <a:ext cx="15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9231" name="Rectangle 41"/>
          <p:cNvSpPr>
            <a:spLocks noChangeArrowheads="1"/>
          </p:cNvSpPr>
          <p:nvPr/>
        </p:nvSpPr>
        <p:spPr bwMode="auto">
          <a:xfrm>
            <a:off x="1143000" y="3152775"/>
            <a:ext cx="3071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     ORGANIZATION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9232" name="Text Box 40"/>
          <p:cNvSpPr txBox="1">
            <a:spLocks noChangeArrowheads="1"/>
          </p:cNvSpPr>
          <p:nvPr/>
        </p:nvSpPr>
        <p:spPr bwMode="auto">
          <a:xfrm>
            <a:off x="1000125" y="3654425"/>
            <a:ext cx="15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5</a:t>
            </a:r>
          </a:p>
        </p:txBody>
      </p:sp>
      <p:pic>
        <p:nvPicPr>
          <p:cNvPr id="9233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643313"/>
            <a:ext cx="3286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40"/>
          <p:cNvSpPr txBox="1">
            <a:spLocks noChangeArrowheads="1"/>
          </p:cNvSpPr>
          <p:nvPr/>
        </p:nvSpPr>
        <p:spPr bwMode="auto">
          <a:xfrm>
            <a:off x="928688" y="3705225"/>
            <a:ext cx="15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5</a:t>
            </a:r>
          </a:p>
        </p:txBody>
      </p:sp>
      <p:sp>
        <p:nvSpPr>
          <p:cNvPr id="9235" name="Rectangle 41"/>
          <p:cNvSpPr>
            <a:spLocks noChangeArrowheads="1"/>
          </p:cNvSpPr>
          <p:nvPr/>
        </p:nvSpPr>
        <p:spPr bwMode="auto">
          <a:xfrm>
            <a:off x="1428750" y="3733800"/>
            <a:ext cx="3230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 SHIP YARDS</a:t>
            </a:r>
            <a:endParaRPr lang="ko-KR" altLang="en-US" sz="1600" b="1" dirty="0">
              <a:latin typeface="+mn-ea"/>
              <a:ea typeface="+mn-ea"/>
            </a:endParaRPr>
          </a:p>
        </p:txBody>
      </p:sp>
      <p:pic>
        <p:nvPicPr>
          <p:cNvPr id="923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357313"/>
            <a:ext cx="35004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8" name="Rectangle 41"/>
          <p:cNvSpPr>
            <a:spLocks noChangeArrowheads="1"/>
          </p:cNvSpPr>
          <p:nvPr/>
        </p:nvSpPr>
        <p:spPr bwMode="auto">
          <a:xfrm>
            <a:off x="4857750" y="142875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r>
              <a:rPr lang="en-US" altLang="ko-KR" sz="1600" b="1" dirty="0">
                <a:latin typeface="+mn-ea"/>
                <a:ea typeface="+mn-ea"/>
              </a:rPr>
              <a:t>         MAIN PRODUCTS </a:t>
            </a:r>
            <a:endParaRPr lang="ko-KR" altLang="en-US" sz="1600" b="1" dirty="0">
              <a:latin typeface="+mn-ea"/>
              <a:ea typeface="+mn-ea"/>
            </a:endParaRPr>
          </a:p>
        </p:txBody>
      </p:sp>
      <p:pic>
        <p:nvPicPr>
          <p:cNvPr id="2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643313"/>
            <a:ext cx="3714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Text Box 40"/>
          <p:cNvSpPr txBox="1">
            <a:spLocks noChangeArrowheads="1"/>
          </p:cNvSpPr>
          <p:nvPr/>
        </p:nvSpPr>
        <p:spPr bwMode="auto">
          <a:xfrm>
            <a:off x="4929190" y="3714752"/>
            <a:ext cx="15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lang="en-US" altLang="ko-KR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241" name="Rectangle 41"/>
          <p:cNvSpPr>
            <a:spLocks noChangeArrowheads="1"/>
          </p:cNvSpPr>
          <p:nvPr/>
        </p:nvSpPr>
        <p:spPr bwMode="auto">
          <a:xfrm>
            <a:off x="5429250" y="3714750"/>
            <a:ext cx="3071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BUILDING FACILITIES</a:t>
            </a:r>
            <a:endParaRPr lang="ko-KR" altLang="en-US" sz="1600" b="1" dirty="0">
              <a:latin typeface="+mn-ea"/>
              <a:ea typeface="+mn-ea"/>
            </a:endParaRPr>
          </a:p>
        </p:txBody>
      </p:sp>
      <p:pic>
        <p:nvPicPr>
          <p:cNvPr id="3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143375"/>
            <a:ext cx="3714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2" name="Text Box 40"/>
          <p:cNvSpPr txBox="1">
            <a:spLocks noChangeArrowheads="1"/>
          </p:cNvSpPr>
          <p:nvPr/>
        </p:nvSpPr>
        <p:spPr bwMode="auto">
          <a:xfrm>
            <a:off x="4929190" y="4214818"/>
            <a:ext cx="157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8</a:t>
            </a:r>
          </a:p>
        </p:txBody>
      </p:sp>
      <p:sp>
        <p:nvSpPr>
          <p:cNvPr id="9245" name="Text Box 40"/>
          <p:cNvSpPr txBox="1">
            <a:spLocks noChangeArrowheads="1"/>
          </p:cNvSpPr>
          <p:nvPr/>
        </p:nvSpPr>
        <p:spPr bwMode="auto">
          <a:xfrm>
            <a:off x="4857750" y="4714875"/>
            <a:ext cx="15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9</a:t>
            </a:r>
          </a:p>
        </p:txBody>
      </p:sp>
      <p:grpSp>
        <p:nvGrpSpPr>
          <p:cNvPr id="5" name="그룹 40"/>
          <p:cNvGrpSpPr>
            <a:grpSpLocks/>
          </p:cNvGrpSpPr>
          <p:nvPr/>
        </p:nvGrpSpPr>
        <p:grpSpPr bwMode="auto">
          <a:xfrm>
            <a:off x="1290638" y="4214813"/>
            <a:ext cx="2424112" cy="357187"/>
            <a:chOff x="1147762" y="3857628"/>
            <a:chExt cx="2424099" cy="357190"/>
          </a:xfrm>
        </p:grpSpPr>
        <p:pic>
          <p:nvPicPr>
            <p:cNvPr id="9295" name="Picture 42"/>
            <p:cNvPicPr>
              <a:picLocks noChangeAspect="1" noChangeArrowheads="1"/>
            </p:cNvPicPr>
            <p:nvPr/>
          </p:nvPicPr>
          <p:blipFill>
            <a:blip r:embed="rId4"/>
            <a:srcRect r="88371"/>
            <a:stretch>
              <a:fillRect/>
            </a:stretch>
          </p:blipFill>
          <p:spPr bwMode="auto">
            <a:xfrm>
              <a:off x="1147762" y="3905249"/>
              <a:ext cx="285752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96" name="그룹 39"/>
            <p:cNvGrpSpPr>
              <a:grpSpLocks/>
            </p:cNvGrpSpPr>
            <p:nvPr/>
          </p:nvGrpSpPr>
          <p:grpSpPr bwMode="auto">
            <a:xfrm>
              <a:off x="1500166" y="3857628"/>
              <a:ext cx="2071695" cy="357190"/>
              <a:chOff x="1500166" y="3929066"/>
              <a:chExt cx="2071695" cy="357190"/>
            </a:xfrm>
          </p:grpSpPr>
          <p:pic>
            <p:nvPicPr>
              <p:cNvPr id="9297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11629"/>
              <a:stretch>
                <a:fillRect/>
              </a:stretch>
            </p:blipFill>
            <p:spPr bwMode="auto">
              <a:xfrm>
                <a:off x="1500166" y="3929066"/>
                <a:ext cx="2000264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38"/>
              <p:cNvSpPr txBox="1">
                <a:spLocks noChangeArrowheads="1"/>
              </p:cNvSpPr>
              <p:nvPr/>
            </p:nvSpPr>
            <p:spPr bwMode="auto">
              <a:xfrm>
                <a:off x="1785933" y="3962403"/>
                <a:ext cx="1785928" cy="3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400" b="1" dirty="0">
                    <a:latin typeface="+mn-ea"/>
                    <a:ea typeface="+mn-ea"/>
                  </a:rPr>
                  <a:t>TONG YEONG</a:t>
                </a:r>
              </a:p>
            </p:txBody>
          </p:sp>
        </p:grpSp>
      </p:grpSp>
      <p:grpSp>
        <p:nvGrpSpPr>
          <p:cNvPr id="9252" name="그룹 77"/>
          <p:cNvGrpSpPr>
            <a:grpSpLocks/>
          </p:cNvGrpSpPr>
          <p:nvPr/>
        </p:nvGrpSpPr>
        <p:grpSpPr bwMode="auto">
          <a:xfrm>
            <a:off x="5072066" y="2285992"/>
            <a:ext cx="3316287" cy="379412"/>
            <a:chOff x="5000628" y="1928802"/>
            <a:chExt cx="3020602" cy="378569"/>
          </a:xfrm>
        </p:grpSpPr>
        <p:grpSp>
          <p:nvGrpSpPr>
            <p:cNvPr id="9287" name="그룹 39"/>
            <p:cNvGrpSpPr>
              <a:grpSpLocks/>
            </p:cNvGrpSpPr>
            <p:nvPr/>
          </p:nvGrpSpPr>
          <p:grpSpPr bwMode="auto">
            <a:xfrm>
              <a:off x="5325910" y="1928802"/>
              <a:ext cx="2695320" cy="378569"/>
              <a:chOff x="1500166" y="3929066"/>
              <a:chExt cx="2049846" cy="378569"/>
            </a:xfrm>
          </p:grpSpPr>
          <p:pic>
            <p:nvPicPr>
              <p:cNvPr id="9289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11629"/>
              <a:stretch>
                <a:fillRect/>
              </a:stretch>
            </p:blipFill>
            <p:spPr bwMode="auto">
              <a:xfrm>
                <a:off x="1500166" y="3929066"/>
                <a:ext cx="2000264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60"/>
              <p:cNvSpPr txBox="1">
                <a:spLocks noChangeArrowheads="1"/>
              </p:cNvSpPr>
              <p:nvPr/>
            </p:nvSpPr>
            <p:spPr bwMode="auto">
              <a:xfrm>
                <a:off x="1549696" y="4000344"/>
                <a:ext cx="2000316" cy="307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400" b="1" dirty="0">
                    <a:latin typeface="+mn-ea"/>
                    <a:ea typeface="+mn-ea"/>
                  </a:rPr>
                  <a:t>17K    OIL CHEMICAL TANKER </a:t>
                </a:r>
              </a:p>
            </p:txBody>
          </p:sp>
        </p:grpSp>
        <p:pic>
          <p:nvPicPr>
            <p:cNvPr id="9288" name="Picture 42"/>
            <p:cNvPicPr>
              <a:picLocks noChangeAspect="1" noChangeArrowheads="1"/>
            </p:cNvPicPr>
            <p:nvPr/>
          </p:nvPicPr>
          <p:blipFill>
            <a:blip r:embed="rId4"/>
            <a:srcRect r="88371"/>
            <a:stretch>
              <a:fillRect/>
            </a:stretch>
          </p:blipFill>
          <p:spPr bwMode="auto">
            <a:xfrm>
              <a:off x="5000628" y="1965171"/>
              <a:ext cx="285752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3" name="그룹 78"/>
          <p:cNvGrpSpPr>
            <a:grpSpLocks/>
          </p:cNvGrpSpPr>
          <p:nvPr/>
        </p:nvGrpSpPr>
        <p:grpSpPr bwMode="auto">
          <a:xfrm>
            <a:off x="5072066" y="2714620"/>
            <a:ext cx="3587750" cy="379413"/>
            <a:chOff x="5000628" y="1928802"/>
            <a:chExt cx="3311560" cy="379021"/>
          </a:xfrm>
        </p:grpSpPr>
        <p:grpSp>
          <p:nvGrpSpPr>
            <p:cNvPr id="9283" name="그룹 39"/>
            <p:cNvGrpSpPr>
              <a:grpSpLocks/>
            </p:cNvGrpSpPr>
            <p:nvPr/>
          </p:nvGrpSpPr>
          <p:grpSpPr bwMode="auto">
            <a:xfrm>
              <a:off x="5325910" y="1928802"/>
              <a:ext cx="2986278" cy="379021"/>
              <a:chOff x="1500166" y="3929066"/>
              <a:chExt cx="2271126" cy="379021"/>
            </a:xfrm>
          </p:grpSpPr>
          <p:pic>
            <p:nvPicPr>
              <p:cNvPr id="9285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11629"/>
              <a:stretch>
                <a:fillRect/>
              </a:stretch>
            </p:blipFill>
            <p:spPr bwMode="auto">
              <a:xfrm>
                <a:off x="1500166" y="3929066"/>
                <a:ext cx="2000264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82"/>
              <p:cNvSpPr txBox="1">
                <a:spLocks noChangeArrowheads="1"/>
              </p:cNvSpPr>
              <p:nvPr/>
            </p:nvSpPr>
            <p:spPr bwMode="auto">
              <a:xfrm>
                <a:off x="1553666" y="4000430"/>
                <a:ext cx="2217626" cy="307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400" b="1" dirty="0">
                    <a:latin typeface="+mn-ea"/>
                    <a:ea typeface="+mn-ea"/>
                  </a:rPr>
                  <a:t>12.8K  </a:t>
                </a:r>
                <a:r>
                  <a:rPr lang="en-US" altLang="ko-KR" sz="1400" b="1" dirty="0">
                    <a:latin typeface="+mn-ea"/>
                  </a:rPr>
                  <a:t>OIL CHEMICAL TANKER 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</p:grpSp>
        <p:pic>
          <p:nvPicPr>
            <p:cNvPr id="9284" name="Picture 42"/>
            <p:cNvPicPr>
              <a:picLocks noChangeAspect="1" noChangeArrowheads="1"/>
            </p:cNvPicPr>
            <p:nvPr/>
          </p:nvPicPr>
          <p:blipFill>
            <a:blip r:embed="rId4"/>
            <a:srcRect r="88371"/>
            <a:stretch>
              <a:fillRect/>
            </a:stretch>
          </p:blipFill>
          <p:spPr bwMode="auto">
            <a:xfrm>
              <a:off x="5000628" y="1965171"/>
              <a:ext cx="285752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5" name="그룹 88"/>
          <p:cNvGrpSpPr>
            <a:grpSpLocks/>
          </p:cNvGrpSpPr>
          <p:nvPr/>
        </p:nvGrpSpPr>
        <p:grpSpPr bwMode="auto">
          <a:xfrm>
            <a:off x="5072066" y="3143248"/>
            <a:ext cx="3357585" cy="365125"/>
            <a:chOff x="5000628" y="1928802"/>
            <a:chExt cx="3026849" cy="364514"/>
          </a:xfrm>
        </p:grpSpPr>
        <p:grpSp>
          <p:nvGrpSpPr>
            <p:cNvPr id="9275" name="그룹 39"/>
            <p:cNvGrpSpPr>
              <a:grpSpLocks/>
            </p:cNvGrpSpPr>
            <p:nvPr/>
          </p:nvGrpSpPr>
          <p:grpSpPr bwMode="auto">
            <a:xfrm>
              <a:off x="5325910" y="1928802"/>
              <a:ext cx="2701567" cy="364514"/>
              <a:chOff x="1500166" y="3929066"/>
              <a:chExt cx="2054597" cy="364514"/>
            </a:xfrm>
          </p:grpSpPr>
          <p:pic>
            <p:nvPicPr>
              <p:cNvPr id="9277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11629"/>
              <a:stretch>
                <a:fillRect/>
              </a:stretch>
            </p:blipFill>
            <p:spPr bwMode="auto">
              <a:xfrm>
                <a:off x="1500166" y="3929066"/>
                <a:ext cx="2000264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2"/>
              <p:cNvSpPr txBox="1">
                <a:spLocks noChangeArrowheads="1"/>
              </p:cNvSpPr>
              <p:nvPr/>
            </p:nvSpPr>
            <p:spPr bwMode="auto">
              <a:xfrm>
                <a:off x="1554508" y="3986120"/>
                <a:ext cx="2000255" cy="30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400" b="1" dirty="0">
                    <a:latin typeface="+mn-ea"/>
                    <a:ea typeface="+mn-ea"/>
                  </a:rPr>
                  <a:t> </a:t>
                </a:r>
                <a:r>
                  <a:rPr lang="en-US" altLang="ko-KR" sz="1400" b="1" dirty="0" smtClean="0">
                    <a:latin typeface="+mn-ea"/>
                    <a:ea typeface="+mn-ea"/>
                  </a:rPr>
                  <a:t>3.4K  </a:t>
                </a:r>
                <a:r>
                  <a:rPr lang="en-US" altLang="ko-KR" sz="1400" b="1" dirty="0">
                    <a:latin typeface="+mn-ea"/>
                  </a:rPr>
                  <a:t>OIL CHEMICAL TANKER </a:t>
                </a: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</p:grpSp>
        <p:pic>
          <p:nvPicPr>
            <p:cNvPr id="9276" name="Picture 42"/>
            <p:cNvPicPr>
              <a:picLocks noChangeAspect="1" noChangeArrowheads="1"/>
            </p:cNvPicPr>
            <p:nvPr/>
          </p:nvPicPr>
          <p:blipFill>
            <a:blip r:embed="rId4"/>
            <a:srcRect r="88371"/>
            <a:stretch>
              <a:fillRect/>
            </a:stretch>
          </p:blipFill>
          <p:spPr bwMode="auto">
            <a:xfrm>
              <a:off x="5000628" y="1965171"/>
              <a:ext cx="285752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6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9271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9272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9274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9257" name="그룹 77"/>
          <p:cNvGrpSpPr>
            <a:grpSpLocks/>
          </p:cNvGrpSpPr>
          <p:nvPr/>
        </p:nvGrpSpPr>
        <p:grpSpPr bwMode="auto">
          <a:xfrm>
            <a:off x="5072063" y="1857375"/>
            <a:ext cx="3316287" cy="379413"/>
            <a:chOff x="5000628" y="1928802"/>
            <a:chExt cx="3020600" cy="378763"/>
          </a:xfrm>
        </p:grpSpPr>
        <p:grpSp>
          <p:nvGrpSpPr>
            <p:cNvPr id="9266" name="그룹 39"/>
            <p:cNvGrpSpPr>
              <a:grpSpLocks/>
            </p:cNvGrpSpPr>
            <p:nvPr/>
          </p:nvGrpSpPr>
          <p:grpSpPr bwMode="auto">
            <a:xfrm>
              <a:off x="5325910" y="1928802"/>
              <a:ext cx="2695318" cy="378763"/>
              <a:chOff x="1500166" y="3929066"/>
              <a:chExt cx="2049845" cy="378763"/>
            </a:xfrm>
          </p:grpSpPr>
          <p:pic>
            <p:nvPicPr>
              <p:cNvPr id="9268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11629"/>
              <a:stretch>
                <a:fillRect/>
              </a:stretch>
            </p:blipFill>
            <p:spPr bwMode="auto">
              <a:xfrm>
                <a:off x="1500166" y="3929066"/>
                <a:ext cx="2000264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Box 60"/>
              <p:cNvSpPr txBox="1">
                <a:spLocks noChangeArrowheads="1"/>
              </p:cNvSpPr>
              <p:nvPr/>
            </p:nvSpPr>
            <p:spPr bwMode="auto">
              <a:xfrm>
                <a:off x="1549696" y="4000382"/>
                <a:ext cx="2000315" cy="307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400" b="1" dirty="0">
                    <a:latin typeface="+mn-ea"/>
                    <a:ea typeface="+mn-ea"/>
                  </a:rPr>
                  <a:t>32K    BULK CARRIER </a:t>
                </a:r>
              </a:p>
            </p:txBody>
          </p:sp>
        </p:grpSp>
        <p:pic>
          <p:nvPicPr>
            <p:cNvPr id="9267" name="Picture 42"/>
            <p:cNvPicPr>
              <a:picLocks noChangeAspect="1" noChangeArrowheads="1"/>
            </p:cNvPicPr>
            <p:nvPr/>
          </p:nvPicPr>
          <p:blipFill>
            <a:blip r:embed="rId4"/>
            <a:srcRect r="88371"/>
            <a:stretch>
              <a:fillRect/>
            </a:stretch>
          </p:blipFill>
          <p:spPr bwMode="auto">
            <a:xfrm>
              <a:off x="5000628" y="1965171"/>
              <a:ext cx="285752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61" name="Text Box 40"/>
          <p:cNvSpPr txBox="1">
            <a:spLocks noChangeArrowheads="1"/>
          </p:cNvSpPr>
          <p:nvPr/>
        </p:nvSpPr>
        <p:spPr bwMode="auto">
          <a:xfrm>
            <a:off x="4786313" y="5214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5429256" y="4214818"/>
            <a:ext cx="2596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</a:rPr>
              <a:t>PERFORMANCE RECORD</a:t>
            </a:r>
            <a:endParaRPr lang="ko-KR" altLang="en-US" sz="1600" b="1" dirty="0">
              <a:latin typeface="+mn-ea"/>
            </a:endParaRPr>
          </a:p>
        </p:txBody>
      </p:sp>
      <p:pic>
        <p:nvPicPr>
          <p:cNvPr id="79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714884"/>
            <a:ext cx="3714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4929190" y="4786322"/>
            <a:ext cx="157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9</a:t>
            </a:r>
            <a:endParaRPr lang="en-US" altLang="ko-KR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5429257" y="4786327"/>
            <a:ext cx="1403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latin typeface="+mn-ea"/>
              </a:rPr>
              <a:t>CERTIFICATE</a:t>
            </a:r>
            <a:endParaRPr lang="ko-KR" altLang="en-US" sz="1600" b="1" dirty="0">
              <a:latin typeface="+mn-ea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6715140" y="6286520"/>
            <a:ext cx="2182545" cy="451088"/>
            <a:chOff x="7339981" y="5749882"/>
            <a:chExt cx="2182545" cy="451088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714375" y="857250"/>
            <a:ext cx="84296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en-US" altLang="ko-KR" sz="1400" b="1" dirty="0">
                <a:solidFill>
                  <a:srgbClr val="4D4D4D"/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>
                <a:latin typeface="+mn-ea"/>
                <a:ea typeface="+mn-ea"/>
              </a:rPr>
              <a:t>COMPANY NAME</a:t>
            </a:r>
            <a:r>
              <a:rPr lang="ko-KR" altLang="en-US" sz="1400" b="1" dirty="0">
                <a:latin typeface="+mn-ea"/>
                <a:ea typeface="+mn-ea"/>
              </a:rPr>
              <a:t> 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:  KOREA  YANASE TONGYEONG 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SHIPYARD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                                   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  CHAIR MAN(CEO)  :  YOUNG-JUN.  WOO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  PRESIDENT(COO)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:  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                                                                  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  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ESTABLISHMENT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 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  15</a:t>
            </a:r>
            <a:r>
              <a:rPr lang="en-US" altLang="ko-KR" sz="1400" b="1" baseline="30000" dirty="0" smtClean="0">
                <a:solidFill>
                  <a:srgbClr val="000000"/>
                </a:solidFill>
                <a:latin typeface="+mn-ea"/>
                <a:ea typeface="+mn-ea"/>
              </a:rPr>
              <a:t>TH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JULY, 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2013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            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EMPLOYEES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        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:  180 PERSONS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(JAN. 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2025)(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MAIN OFFICE 30 / SUB-CONTRACTOR 150)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  CAPITAL             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:  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ea typeface="+mn-ea"/>
              </a:rPr>
              <a:t>10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BILLION  KRW</a:t>
            </a:r>
            <a:endParaRPr lang="ko-KR" altLang="en-US" sz="1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+mn-ea"/>
              </a:rPr>
              <a:t>LOCATION            :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   - HEAD OFFICE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        #64,  MIDEODEOK-RO,  JINJEON-MYEON, MASANHAPPO-GU, CHANGWON-CITY,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        KYUNGSANGNAM-DO, KOREA  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   - TONG YEONG </a:t>
            </a:r>
            <a:r>
              <a:rPr lang="en-US" altLang="ko-KR" sz="1200" b="1" dirty="0" smtClean="0">
                <a:solidFill>
                  <a:srgbClr val="000000"/>
                </a:solidFill>
                <a:latin typeface="+mn-ea"/>
                <a:ea typeface="+mn-ea"/>
              </a:rPr>
              <a:t>SHIPYARD</a:t>
            </a:r>
            <a:endParaRPr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        #48 ( DONAM-DONG), SEO SONG JEONG-GIL, TONGYEONG-CITY, KYUNGSANGNAM-DO,  KOREA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+mn-ea"/>
                <a:ea typeface="+mn-ea"/>
              </a:rPr>
              <a:t>          TEL : 055-643-3060 / FAX : 055-643-3064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             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1. GENERAL INFORMATION</a:t>
            </a:r>
            <a:endParaRPr lang="ko-KR" altLang="en-US" sz="2600" kern="0" dirty="0">
              <a:solidFill>
                <a:srgbClr val="1F51A2"/>
              </a:solidFill>
              <a:latin typeface="Cambria Math" pitchFamily="18" charset="0"/>
              <a:ea typeface="바탕" pitchFamily="18" charset="-127"/>
              <a:cs typeface="+mj-cs"/>
            </a:endParaRPr>
          </a:p>
        </p:txBody>
      </p:sp>
      <p:sp>
        <p:nvSpPr>
          <p:cNvPr id="10245" name="Text Box 69"/>
          <p:cNvSpPr txBox="1">
            <a:spLocks noChangeArrowheads="1"/>
          </p:cNvSpPr>
          <p:nvPr/>
        </p:nvSpPr>
        <p:spPr bwMode="auto">
          <a:xfrm>
            <a:off x="-4763" y="6400800"/>
            <a:ext cx="2617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400" b="1" i="1">
              <a:solidFill>
                <a:srgbClr val="38A7F2"/>
              </a:solidFill>
              <a:latin typeface="Arial Black" pitchFamily="34" charset="0"/>
            </a:endParaRPr>
          </a:p>
        </p:txBody>
      </p:sp>
      <p:grpSp>
        <p:nvGrpSpPr>
          <p:cNvPr id="10246" name="그룹 81"/>
          <p:cNvGrpSpPr>
            <a:grpSpLocks/>
          </p:cNvGrpSpPr>
          <p:nvPr/>
        </p:nvGrpSpPr>
        <p:grpSpPr bwMode="auto">
          <a:xfrm>
            <a:off x="57150" y="6215063"/>
            <a:ext cx="8905888" cy="433387"/>
            <a:chOff x="-4739" y="6286520"/>
            <a:chExt cx="8905880" cy="433368"/>
          </a:xfrm>
        </p:grpSpPr>
        <p:sp>
          <p:nvSpPr>
            <p:cNvPr id="10247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0248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0249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0251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6786578" y="6215082"/>
            <a:ext cx="2182545" cy="451088"/>
            <a:chOff x="7339981" y="5749882"/>
            <a:chExt cx="2182545" cy="45108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2. HISTORY</a:t>
            </a:r>
            <a:endParaRPr lang="ko-KR" altLang="en-US" sz="2600" kern="0" dirty="0">
              <a:solidFill>
                <a:srgbClr val="1F51A2"/>
              </a:solidFill>
              <a:latin typeface="Cambria Math" pitchFamily="18" charset="0"/>
              <a:ea typeface="바탕" pitchFamily="18" charset="-127"/>
              <a:cs typeface="+mj-cs"/>
            </a:endParaRPr>
          </a:p>
        </p:txBody>
      </p:sp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755576" y="867133"/>
            <a:ext cx="8501062" cy="498598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>
              <a:lnSpc>
                <a:spcPct val="200000"/>
              </a:lnSpc>
              <a:buAutoNum type="arabicPlain" startAt="2024"/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             JUL        </a:t>
            </a:r>
            <a:r>
              <a:rPr lang="en-US" altLang="ko-KR" sz="1200" b="1" dirty="0" smtClean="0">
                <a:latin typeface="+mn-ea"/>
              </a:rPr>
              <a:t>DELIVERED</a:t>
            </a:r>
            <a:r>
              <a:rPr lang="en-US" altLang="ko-KR" sz="1200" b="1" dirty="0" smtClean="0">
                <a:latin typeface="+mn-ea"/>
                <a:ea typeface="+mn-ea"/>
              </a:rPr>
              <a:t>  65,000P STP BARGE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2024             JUL        DELIVERED  3,500 DWT OIL TANKER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2021             DEC       </a:t>
            </a:r>
            <a:r>
              <a:rPr lang="en-US" altLang="ko-KR" sz="1200" b="1" dirty="0" smtClean="0">
                <a:latin typeface="+mn-ea"/>
              </a:rPr>
              <a:t>DELIVERED  24M  WORK BOAT</a:t>
            </a:r>
            <a:r>
              <a:rPr lang="en-US" altLang="ko-KR" sz="1200" b="1" dirty="0" smtClean="0">
                <a:latin typeface="+mn-ea"/>
                <a:ea typeface="+mn-ea"/>
              </a:rPr>
              <a:t>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2021             MAY      </a:t>
            </a:r>
            <a:r>
              <a:rPr lang="en-US" altLang="ko-KR" sz="1200" b="1" dirty="0" smtClean="0">
                <a:latin typeface="+mn-ea"/>
              </a:rPr>
              <a:t>DELIVERED  65M  OSRV</a:t>
            </a:r>
            <a:endParaRPr lang="en-US" altLang="ko-KR" sz="1200" b="1" dirty="0">
              <a:latin typeface="+mn-ea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</a:rPr>
              <a:t>2021             MAR      </a:t>
            </a:r>
            <a:r>
              <a:rPr lang="en-US" altLang="ko-KR" sz="1200" b="1" dirty="0">
                <a:latin typeface="+mn-ea"/>
              </a:rPr>
              <a:t>DELIVERED 2,800 DWT CPP TANKER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2020             JAN       DELIVERED 2,800 DWT CPP TANKER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2016             </a:t>
            </a:r>
            <a:r>
              <a:rPr lang="en-US" altLang="ko-KR" sz="1200" b="1" dirty="0">
                <a:latin typeface="+mn-ea"/>
                <a:ea typeface="+mn-ea"/>
              </a:rPr>
              <a:t>MAR      DELIVERED 3,500 DWT OIL/ CHEMICAL TANKER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2015             MAR      </a:t>
            </a:r>
            <a:r>
              <a:rPr lang="en-US" altLang="ko-KR" sz="1200" b="1" dirty="0" smtClean="0">
                <a:latin typeface="+mn-ea"/>
              </a:rPr>
              <a:t>DELIVERED 7,000P BARGE 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2014             </a:t>
            </a:r>
            <a:r>
              <a:rPr lang="en-US" altLang="ko-KR" sz="1200" b="1" dirty="0">
                <a:latin typeface="+mn-ea"/>
                <a:ea typeface="+mn-ea"/>
              </a:rPr>
              <a:t>NOV      DELIVERED  32,000 DWT  BULK CARRIER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>
                <a:latin typeface="+mn-ea"/>
                <a:ea typeface="+mn-ea"/>
              </a:rPr>
              <a:t>2013             MAY      ESTABLISHED KOREA YANASE TONGYEONG </a:t>
            </a:r>
            <a:r>
              <a:rPr lang="en-US" altLang="ko-KR" sz="1200" b="1" dirty="0" smtClean="0">
                <a:latin typeface="+mn-ea"/>
                <a:ea typeface="+mn-ea"/>
              </a:rPr>
              <a:t>SHIPYARD </a:t>
            </a:r>
            <a:r>
              <a:rPr lang="en-US" altLang="ko-KR" sz="1200" b="1" dirty="0">
                <a:latin typeface="+mn-ea"/>
                <a:ea typeface="+mn-ea"/>
              </a:rPr>
              <a:t>CO., LTD.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2009             </a:t>
            </a:r>
            <a:r>
              <a:rPr lang="en-US" altLang="ko-KR" sz="1200" b="1" dirty="0">
                <a:latin typeface="+mn-ea"/>
                <a:ea typeface="+mn-ea"/>
              </a:rPr>
              <a:t>NOV     EXPORT $400 MILLION DISTINGUISHED AWARD AND PRESIDENT’S AWARD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200" b="1" dirty="0">
                <a:latin typeface="+mn-ea"/>
                <a:ea typeface="+mn-ea"/>
              </a:rPr>
              <a:t>                               (KOREA INTERNATIONAL TRADE ASSOCIATION)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2001             </a:t>
            </a:r>
            <a:r>
              <a:rPr lang="en-US" altLang="ko-KR" sz="1200" b="1" dirty="0">
                <a:latin typeface="+mn-ea"/>
                <a:ea typeface="+mn-ea"/>
              </a:rPr>
              <a:t>MAY      CHANGED THE COMPANY NANE TO SAMHO SHIPBUILD CO., </a:t>
            </a:r>
            <a:r>
              <a:rPr lang="en-US" altLang="ko-KR" sz="1200" b="1" dirty="0" smtClean="0">
                <a:latin typeface="+mn-ea"/>
                <a:ea typeface="+mn-ea"/>
              </a:rPr>
              <a:t>LTD.             </a:t>
            </a:r>
            <a:endParaRPr lang="en-US" altLang="ko-KR" sz="1200" b="1" dirty="0">
              <a:latin typeface="+mn-ea"/>
              <a:ea typeface="+mn-ea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1994             JUN      </a:t>
            </a:r>
            <a:r>
              <a:rPr lang="en-US" altLang="ko-KR" sz="1200" b="1" dirty="0" smtClean="0">
                <a:latin typeface="+mn-ea"/>
              </a:rPr>
              <a:t>ESTABLISHED  WITH THE COMPANY NAME OF HAEDONG SHIPYARD</a:t>
            </a:r>
            <a:endParaRPr lang="en-US" altLang="ko-KR" sz="1200" b="1" dirty="0">
              <a:latin typeface="+mn-ea"/>
              <a:ea typeface="+mn-ea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7002463" y="6346825"/>
            <a:ext cx="2079625" cy="36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 spc="100" dirty="0">
              <a:solidFill>
                <a:schemeClr val="tx1"/>
              </a:solidFill>
              <a:latin typeface="한컴바탕확장" pitchFamily="1" charset="-127"/>
              <a:ea typeface="한컴바탕확장" pitchFamily="1" charset="-127"/>
            </a:endParaRPr>
          </a:p>
        </p:txBody>
      </p:sp>
      <p:grpSp>
        <p:nvGrpSpPr>
          <p:cNvPr id="11275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1283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1284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1286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3" name="그룹 22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+mj-cs"/>
              </a:rPr>
              <a:t>3. STATUS</a:t>
            </a:r>
            <a:endParaRPr lang="ko-KR" altLang="en-US" sz="2600" kern="0" dirty="0">
              <a:solidFill>
                <a:srgbClr val="1F51A2"/>
              </a:solidFill>
              <a:latin typeface="Cambria Math" pitchFamily="18" charset="0"/>
              <a:ea typeface="바탕" pitchFamily="18" charset="-127"/>
              <a:cs typeface="+mj-cs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571500" y="928688"/>
            <a:ext cx="837723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en-US" altLang="ko-KR" sz="1300" b="1" dirty="0">
                <a:latin typeface="+mn-ea"/>
                <a:ea typeface="+mn-ea"/>
              </a:rPr>
              <a:t>  YARD SCALE : </a:t>
            </a:r>
            <a:r>
              <a:rPr lang="en-US" altLang="ko-KR" sz="1300" b="1" dirty="0" smtClean="0">
                <a:latin typeface="+mn-ea"/>
                <a:ea typeface="+mn-ea"/>
              </a:rPr>
              <a:t>72,140m²</a:t>
            </a:r>
            <a:r>
              <a:rPr lang="ko-KR" altLang="en-US" sz="1300" b="1" dirty="0" smtClean="0">
                <a:latin typeface="+mn-ea"/>
                <a:ea typeface="+mn-ea"/>
              </a:rPr>
              <a:t> </a:t>
            </a:r>
            <a:endParaRPr lang="en-US" altLang="ko-KR" sz="13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defRPr/>
            </a:pPr>
            <a:r>
              <a:rPr lang="en-US" altLang="ko-KR" sz="1300" b="1" dirty="0">
                <a:latin typeface="+mn-ea"/>
                <a:ea typeface="+mn-ea"/>
              </a:rPr>
              <a:t>                       - TONGYEONG ( </a:t>
            </a:r>
            <a:r>
              <a:rPr lang="en-US" altLang="ko-KR" sz="1300" b="1" dirty="0" smtClean="0">
                <a:latin typeface="+mn-ea"/>
                <a:ea typeface="+mn-ea"/>
              </a:rPr>
              <a:t>72,140m²)      </a:t>
            </a:r>
            <a:r>
              <a:rPr lang="en-US" altLang="ko-KR" sz="1300" b="1" dirty="0">
                <a:latin typeface="+mn-ea"/>
                <a:ea typeface="+mn-ea"/>
              </a:rPr>
              <a:t> 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 typeface="Arial" charset="0"/>
              <a:buBlip>
                <a:blip r:embed="rId2"/>
              </a:buBlip>
              <a:defRPr/>
            </a:pP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  ANNUAL SHIPBUILDING CAPACITIS</a:t>
            </a:r>
            <a:r>
              <a:rPr lang="ko-KR" altLang="en-US" sz="13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:  </a:t>
            </a:r>
            <a:r>
              <a:rPr lang="en-US" altLang="ko-KR" sz="1300" b="1" dirty="0" smtClean="0">
                <a:solidFill>
                  <a:srgbClr val="000000"/>
                </a:solidFill>
                <a:latin typeface="+mn-ea"/>
                <a:ea typeface="+mn-ea"/>
              </a:rPr>
              <a:t>10 </a:t>
            </a: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VESSELS</a:t>
            </a:r>
            <a:r>
              <a:rPr lang="ko-KR" altLang="en-US" sz="1300" b="1" dirty="0">
                <a:solidFill>
                  <a:srgbClr val="000000"/>
                </a:solidFill>
                <a:latin typeface="+mn-ea"/>
                <a:ea typeface="+mn-ea"/>
              </a:rPr>
              <a:t>                                                                    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+mn-ea"/>
                <a:ea typeface="+mn-ea"/>
              </a:rPr>
              <a:t>  </a:t>
            </a: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SIZE OF VESSEL : D</a:t>
            </a:r>
            <a:r>
              <a:rPr lang="en-US" altLang="ko-KR" sz="1300" b="1" dirty="0">
                <a:latin typeface="+mn-ea"/>
                <a:ea typeface="+mn-ea"/>
              </a:rPr>
              <a:t>WT 3,500 ~ </a:t>
            </a:r>
            <a:r>
              <a:rPr lang="en-US" altLang="ko-KR" sz="1300" b="1" dirty="0" smtClean="0">
                <a:latin typeface="+mn-ea"/>
                <a:ea typeface="+mn-ea"/>
              </a:rPr>
              <a:t>32,000 </a:t>
            </a:r>
            <a:r>
              <a:rPr lang="en-US" altLang="ko-KR" sz="1300" b="1" dirty="0">
                <a:latin typeface="+mn-ea"/>
                <a:ea typeface="+mn-ea"/>
              </a:rPr>
              <a:t>OIL / CHEMICAL TANKER </a:t>
            </a:r>
          </a:p>
          <a:p>
            <a:pPr>
              <a:buClr>
                <a:schemeClr val="folHlink"/>
              </a:buClr>
              <a:buSzPct val="120000"/>
              <a:defRPr/>
            </a:pP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                            HANDY BULK CARRIER</a:t>
            </a:r>
            <a:r>
              <a:rPr lang="ko-KR" altLang="en-US" sz="1300" b="1" dirty="0">
                <a:solidFill>
                  <a:srgbClr val="000000"/>
                </a:solidFill>
                <a:latin typeface="+mn-ea"/>
                <a:ea typeface="+mn-ea"/>
              </a:rPr>
              <a:t>            </a:t>
            </a: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BACKLOG OF ORDERS :  </a:t>
            </a:r>
            <a:r>
              <a:rPr lang="en-US" altLang="ko-KR" sz="1300" b="1" dirty="0" smtClean="0">
                <a:solidFill>
                  <a:srgbClr val="000000"/>
                </a:solidFill>
                <a:latin typeface="+mn-ea"/>
                <a:ea typeface="+mn-ea"/>
              </a:rPr>
              <a:t>  (  2  ) VESSELS ( 5K OIL TANKER)</a:t>
            </a:r>
            <a:endParaRPr lang="en-US" altLang="ko-KR" sz="13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  PRINCIPLE EXPORTING COUNTRIES : GREECE, NORWAY, </a:t>
            </a:r>
            <a:r>
              <a:rPr lang="en-US" altLang="ko-KR" sz="1300" b="1" dirty="0" smtClean="0">
                <a:solidFill>
                  <a:srgbClr val="000000"/>
                </a:solidFill>
                <a:latin typeface="+mn-ea"/>
                <a:ea typeface="+mn-ea"/>
              </a:rPr>
              <a:t>MONACO, EAST SOUTH ASIA </a:t>
            </a: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ETC.</a:t>
            </a:r>
            <a:endParaRPr lang="ko-KR" altLang="en-US" sz="13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200000"/>
              </a:lnSpc>
              <a:buClr>
                <a:schemeClr val="folHlink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ko-KR" sz="1300" b="1" dirty="0">
                <a:solidFill>
                  <a:srgbClr val="000000"/>
                </a:solidFill>
                <a:latin typeface="+mn-ea"/>
                <a:ea typeface="+mn-ea"/>
              </a:rPr>
              <a:t>ANNUAL PRODUCTION CAPACITY</a:t>
            </a:r>
            <a:endParaRPr lang="en-US" altLang="ko-KR" sz="13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27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9316"/>
              </p:ext>
            </p:extLst>
          </p:nvPr>
        </p:nvGraphicFramePr>
        <p:xfrm>
          <a:off x="1214438" y="4000500"/>
          <a:ext cx="7072312" cy="642938"/>
        </p:xfrm>
        <a:graphic>
          <a:graphicData uri="http://schemas.openxmlformats.org/drawingml/2006/table">
            <a:tbl>
              <a:tblPr/>
              <a:tblGrid>
                <a:gridCol w="101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YEAR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2030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TON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10,000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20,000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19" name="Rectangle 102"/>
          <p:cNvSpPr>
            <a:spLocks noChangeArrowheads="1"/>
          </p:cNvSpPr>
          <p:nvPr/>
        </p:nvSpPr>
        <p:spPr bwMode="auto">
          <a:xfrm>
            <a:off x="1214438" y="4714875"/>
            <a:ext cx="7072312" cy="1295400"/>
          </a:xfrm>
          <a:prstGeom prst="rect">
            <a:avLst/>
          </a:prstGeom>
          <a:solidFill>
            <a:srgbClr val="A9D6F5">
              <a:alpha val="5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</a:endParaRPr>
          </a:p>
        </p:txBody>
      </p:sp>
      <p:sp>
        <p:nvSpPr>
          <p:cNvPr id="12320" name="Rectangle 112"/>
          <p:cNvSpPr>
            <a:spLocks noChangeArrowheads="1"/>
          </p:cNvSpPr>
          <p:nvPr/>
        </p:nvSpPr>
        <p:spPr bwMode="auto">
          <a:xfrm>
            <a:off x="2554288" y="5643563"/>
            <a:ext cx="539750" cy="35718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000" dirty="0">
                <a:solidFill>
                  <a:schemeClr val="bg1"/>
                </a:solidFill>
              </a:rPr>
              <a:t>  </a:t>
            </a:r>
            <a:r>
              <a:rPr lang="en-US" altLang="ko-KR" sz="1000" dirty="0" smtClean="0">
                <a:solidFill>
                  <a:schemeClr val="bg1"/>
                </a:solidFill>
              </a:rPr>
              <a:t>‘25</a:t>
            </a:r>
            <a:endParaRPr lang="en-US" altLang="ko-KR" sz="1000" dirty="0">
              <a:solidFill>
                <a:schemeClr val="bg1"/>
              </a:solidFill>
            </a:endParaRPr>
          </a:p>
        </p:txBody>
      </p:sp>
      <p:sp>
        <p:nvSpPr>
          <p:cNvPr id="12321" name="Line 103"/>
          <p:cNvSpPr>
            <a:spLocks noChangeShapeType="1"/>
          </p:cNvSpPr>
          <p:nvPr/>
        </p:nvSpPr>
        <p:spPr bwMode="auto">
          <a:xfrm>
            <a:off x="1319213" y="6000750"/>
            <a:ext cx="6918325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2" name="Rectangle 113"/>
          <p:cNvSpPr>
            <a:spLocks noChangeArrowheads="1"/>
          </p:cNvSpPr>
          <p:nvPr/>
        </p:nvSpPr>
        <p:spPr bwMode="auto">
          <a:xfrm>
            <a:off x="3581400" y="5643563"/>
            <a:ext cx="539750" cy="34131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‘26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2323" name="Rectangle 114"/>
          <p:cNvSpPr>
            <a:spLocks noChangeArrowheads="1"/>
          </p:cNvSpPr>
          <p:nvPr/>
        </p:nvSpPr>
        <p:spPr bwMode="auto">
          <a:xfrm>
            <a:off x="4533900" y="5357813"/>
            <a:ext cx="541338" cy="62706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‘27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2324" name="Rectangle 115"/>
          <p:cNvSpPr>
            <a:spLocks noChangeArrowheads="1"/>
          </p:cNvSpPr>
          <p:nvPr/>
        </p:nvSpPr>
        <p:spPr bwMode="auto">
          <a:xfrm>
            <a:off x="5529263" y="5286375"/>
            <a:ext cx="539750" cy="6985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‘28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2325" name="Rectangle 116"/>
          <p:cNvSpPr>
            <a:spLocks noChangeArrowheads="1"/>
          </p:cNvSpPr>
          <p:nvPr/>
        </p:nvSpPr>
        <p:spPr bwMode="auto">
          <a:xfrm>
            <a:off x="6500813" y="5072063"/>
            <a:ext cx="539750" cy="9175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‘29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2326" name="Rectangle 117"/>
          <p:cNvSpPr>
            <a:spLocks noChangeArrowheads="1"/>
          </p:cNvSpPr>
          <p:nvPr/>
        </p:nvSpPr>
        <p:spPr bwMode="auto">
          <a:xfrm>
            <a:off x="7515225" y="4786313"/>
            <a:ext cx="539750" cy="12001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</a:rPr>
              <a:t>30 </a:t>
            </a:r>
            <a:endParaRPr lang="en-US" altLang="ko-KR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 rot="10800000">
            <a:off x="2071688" y="5643563"/>
            <a:ext cx="1500187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43000" y="5572125"/>
            <a:ext cx="1143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j-lt"/>
              </a:rPr>
              <a:t>  7,000 TON</a:t>
            </a:r>
            <a:endParaRPr lang="ko-KR" altLang="en-US" sz="1100" dirty="0">
              <a:latin typeface="+mj-lt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 rot="10800000">
            <a:off x="2071688" y="4786313"/>
            <a:ext cx="542925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43000" y="4714875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j-lt"/>
              </a:rPr>
              <a:t>20,000 TON</a:t>
            </a:r>
            <a:endParaRPr lang="ko-KR" altLang="en-US" sz="1100" dirty="0">
              <a:latin typeface="+mj-lt"/>
            </a:endParaRPr>
          </a:p>
        </p:txBody>
      </p:sp>
      <p:cxnSp>
        <p:nvCxnSpPr>
          <p:cNvPr id="67" name="직선 연결선 66"/>
          <p:cNvCxnSpPr/>
          <p:nvPr/>
        </p:nvCxnSpPr>
        <p:spPr>
          <a:xfrm rot="10800000" flipV="1">
            <a:off x="2143125" y="5357813"/>
            <a:ext cx="335756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3000" y="5286375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j-lt"/>
              </a:rPr>
              <a:t>10,000 TON</a:t>
            </a:r>
            <a:endParaRPr lang="ko-KR" altLang="en-US" sz="1100" dirty="0">
              <a:latin typeface="+mj-lt"/>
            </a:endParaRPr>
          </a:p>
        </p:txBody>
      </p:sp>
      <p:grpSp>
        <p:nvGrpSpPr>
          <p:cNvPr id="12333" name="그룹 80"/>
          <p:cNvGrpSpPr>
            <a:grpSpLocks/>
          </p:cNvGrpSpPr>
          <p:nvPr/>
        </p:nvGrpSpPr>
        <p:grpSpPr bwMode="auto">
          <a:xfrm>
            <a:off x="-4763" y="6346825"/>
            <a:ext cx="9086851" cy="363538"/>
            <a:chOff x="-4739" y="6346842"/>
            <a:chExt cx="9086842" cy="363521"/>
          </a:xfrm>
        </p:grpSpPr>
        <p:sp>
          <p:nvSpPr>
            <p:cNvPr id="12345" name="Text Box 69"/>
            <p:cNvSpPr txBox="1">
              <a:spLocks noChangeArrowheads="1"/>
            </p:cNvSpPr>
            <p:nvPr/>
          </p:nvSpPr>
          <p:spPr bwMode="auto">
            <a:xfrm>
              <a:off x="-4739" y="6400800"/>
              <a:ext cx="26177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ko-KR" sz="1400" b="1" i="1">
                <a:solidFill>
                  <a:srgbClr val="1F51A2"/>
                </a:solidFill>
                <a:latin typeface="Arial Black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7002480" y="6346842"/>
              <a:ext cx="2079623" cy="36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 b="1" spc="100" dirty="0">
                <a:solidFill>
                  <a:schemeClr val="tx1"/>
                </a:solidFill>
                <a:latin typeface="한컴바탕확장" pitchFamily="1" charset="-127"/>
                <a:ea typeface="한컴바탕확장" pitchFamily="1" charset="-127"/>
              </a:endParaRPr>
            </a:p>
          </p:txBody>
        </p:sp>
      </p:grpSp>
      <p:grpSp>
        <p:nvGrpSpPr>
          <p:cNvPr id="12335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2338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339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2340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2342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cxnSp>
        <p:nvCxnSpPr>
          <p:cNvPr id="32" name="직선 연결선 31"/>
          <p:cNvCxnSpPr/>
          <p:nvPr/>
        </p:nvCxnSpPr>
        <p:spPr>
          <a:xfrm rot="10800000">
            <a:off x="2143125" y="5072063"/>
            <a:ext cx="4357688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43000" y="5000625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j-lt"/>
              </a:rPr>
              <a:t>15,000 TON</a:t>
            </a:r>
            <a:endParaRPr lang="ko-KR" altLang="en-US" sz="1100" dirty="0">
              <a:latin typeface="+mj-lt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4. ORGANIZATION</a:t>
            </a:r>
          </a:p>
        </p:txBody>
      </p:sp>
      <p:sp>
        <p:nvSpPr>
          <p:cNvPr id="13315" name="Line 39"/>
          <p:cNvSpPr>
            <a:spLocks noChangeShapeType="1"/>
          </p:cNvSpPr>
          <p:nvPr/>
        </p:nvSpPr>
        <p:spPr bwMode="auto">
          <a:xfrm>
            <a:off x="311150" y="692150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4143375" y="1143000"/>
            <a:ext cx="10636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COO</a:t>
            </a:r>
            <a:endParaRPr lang="ko-KR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4925" y="2405063"/>
            <a:ext cx="1063625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Shipsales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2627313" y="2397125"/>
            <a:ext cx="10636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Production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4371975" y="2397125"/>
            <a:ext cx="10636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QA / QC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5524500" y="2397125"/>
            <a:ext cx="10636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Purchasing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6677025" y="2397125"/>
            <a:ext cx="10636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Accounting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1439863" y="3371850"/>
            <a:ext cx="99218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Planning &amp; </a:t>
            </a:r>
          </a:p>
          <a:p>
            <a:pPr algn="ctr">
              <a:defRPr/>
            </a:pP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Control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1673225" y="3933825"/>
            <a:ext cx="990600" cy="358775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Production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control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1673225" y="503713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algn="ctr">
              <a:defRPr/>
            </a:pP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engineering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5597525" y="1604963"/>
            <a:ext cx="1062038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Planning &amp; 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Audit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2663825" y="3371850"/>
            <a:ext cx="992188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Hull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3887788" y="3371850"/>
            <a:ext cx="99218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Machinery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1673225" y="558958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ERP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2897188" y="3933825"/>
            <a:ext cx="1031875" cy="358775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Hull block</a:t>
            </a:r>
          </a:p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management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2897188" y="448468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Hull 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outfittings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2897188" y="503713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Painting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2897188" y="558958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Precision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105275" y="3933825"/>
            <a:ext cx="990600" cy="358775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Machinery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outfittings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4105275" y="448468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Electric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outfittings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4105275" y="5037138"/>
            <a:ext cx="990600" cy="360362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Pipings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8189913" y="3155950"/>
            <a:ext cx="84613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General affairs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8189913" y="3692525"/>
            <a:ext cx="84613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Human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resource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8189913" y="4244975"/>
            <a:ext cx="84613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Health &amp;</a:t>
            </a:r>
          </a:p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Safety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8189913" y="4797425"/>
            <a:ext cx="84613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Facility &amp;</a:t>
            </a:r>
          </a:p>
          <a:p>
            <a:pPr algn="ctr">
              <a:defRPr/>
            </a:pP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Utility</a:t>
            </a: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339725" y="3155950"/>
            <a:ext cx="946150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Contracting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339725" y="3692525"/>
            <a:ext cx="946150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Sales engineering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339725" y="4244975"/>
            <a:ext cx="946150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Customer</a:t>
            </a:r>
          </a:p>
          <a:p>
            <a:pPr algn="ctr">
              <a:defRPr/>
            </a:pPr>
            <a:r>
              <a:rPr lang="en-US" altLang="ko-KR" sz="1200" dirty="0">
                <a:solidFill>
                  <a:srgbClr val="000000"/>
                </a:solidFill>
                <a:latin typeface="Times New Roman" pitchFamily="18" charset="0"/>
              </a:rPr>
              <a:t>supporting</a:t>
            </a:r>
            <a:endParaRPr lang="ko-KR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339725" y="4797425"/>
            <a:ext cx="8477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t>Warranty</a:t>
            </a: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3345" name="그룹 129"/>
          <p:cNvGrpSpPr>
            <a:grpSpLocks/>
          </p:cNvGrpSpPr>
          <p:nvPr/>
        </p:nvGrpSpPr>
        <p:grpSpPr bwMode="auto">
          <a:xfrm>
            <a:off x="7885113" y="2397125"/>
            <a:ext cx="1223962" cy="360363"/>
            <a:chOff x="7885113" y="2397125"/>
            <a:chExt cx="1223962" cy="360363"/>
          </a:xfrm>
        </p:grpSpPr>
        <p:sp>
          <p:nvSpPr>
            <p:cNvPr id="89" name="모서리가 둥근 직사각형 88"/>
            <p:cNvSpPr/>
            <p:nvPr/>
          </p:nvSpPr>
          <p:spPr bwMode="auto">
            <a:xfrm>
              <a:off x="7891463" y="2397125"/>
              <a:ext cx="1063625" cy="360363"/>
            </a:xfrm>
            <a:prstGeom prst="roundRect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1" name="TextBox 156"/>
            <p:cNvSpPr txBox="1">
              <a:spLocks noChangeArrowheads="1"/>
            </p:cNvSpPr>
            <p:nvPr/>
          </p:nvSpPr>
          <p:spPr bwMode="auto">
            <a:xfrm>
              <a:off x="7885113" y="2445647"/>
              <a:ext cx="1223962" cy="27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  <a:cs typeface="Times New Roman" pitchFamily="18" charset="0"/>
                </a:rPr>
                <a:t>Administration</a:t>
              </a:r>
              <a:endParaRPr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모서리가 둥근 직사각형 159"/>
          <p:cNvSpPr/>
          <p:nvPr/>
        </p:nvSpPr>
        <p:spPr>
          <a:xfrm>
            <a:off x="1679575" y="4483100"/>
            <a:ext cx="990600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7" name="TextBox 160"/>
          <p:cNvSpPr txBox="1">
            <a:spLocks noChangeArrowheads="1"/>
          </p:cNvSpPr>
          <p:nvPr/>
        </p:nvSpPr>
        <p:spPr bwMode="auto">
          <a:xfrm>
            <a:off x="1601788" y="4413250"/>
            <a:ext cx="113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>
                <a:latin typeface="Times New Roman" pitchFamily="18" charset="0"/>
                <a:cs typeface="Times New Roman" pitchFamily="18" charset="0"/>
              </a:rPr>
              <a:t>Subcontractor</a:t>
            </a:r>
          </a:p>
          <a:p>
            <a:pPr algn="ctr"/>
            <a:r>
              <a:rPr lang="en-US" altLang="ko-KR" sz="1200">
                <a:latin typeface="Times New Roman" pitchFamily="18" charset="0"/>
                <a:cs typeface="Times New Roman" pitchFamily="18" charset="0"/>
              </a:rPr>
              <a:t>control</a:t>
            </a:r>
            <a:endParaRPr lang="ko-KR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5154613" y="3371850"/>
            <a:ext cx="992187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9" name="TextBox 168"/>
          <p:cNvSpPr txBox="1">
            <a:spLocks noChangeArrowheads="1"/>
          </p:cNvSpPr>
          <p:nvPr/>
        </p:nvSpPr>
        <p:spPr bwMode="auto">
          <a:xfrm>
            <a:off x="5159375" y="3303588"/>
            <a:ext cx="1141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>
                <a:latin typeface="Times New Roman" pitchFamily="18" charset="0"/>
                <a:cs typeface="Times New Roman" pitchFamily="18" charset="0"/>
              </a:rPr>
              <a:t>       Block</a:t>
            </a:r>
          </a:p>
          <a:p>
            <a:r>
              <a:rPr lang="en-US" altLang="ko-KR" sz="1200">
                <a:latin typeface="Times New Roman" pitchFamily="18" charset="0"/>
                <a:cs typeface="Times New Roman" pitchFamily="18" charset="0"/>
              </a:rPr>
              <a:t>manufacturing</a:t>
            </a:r>
            <a:endParaRPr lang="ko-KR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0" name="TextBox 170"/>
          <p:cNvSpPr txBox="1">
            <a:spLocks noChangeArrowheads="1"/>
          </p:cNvSpPr>
          <p:nvPr/>
        </p:nvSpPr>
        <p:spPr bwMode="auto">
          <a:xfrm>
            <a:off x="5302250" y="4797425"/>
            <a:ext cx="1141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>
                <a:latin typeface="Times New Roman" pitchFamily="18" charset="0"/>
                <a:cs typeface="Times New Roman" pitchFamily="18" charset="0"/>
              </a:rPr>
              <a:t>          </a:t>
            </a:r>
            <a:endParaRPr lang="ko-KR" alt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" name="꺾인 연결선 173"/>
          <p:cNvCxnSpPr>
            <a:stCxn id="78" idx="2"/>
            <a:endCxn id="81" idx="0"/>
          </p:cNvCxnSpPr>
          <p:nvPr/>
        </p:nvCxnSpPr>
        <p:spPr>
          <a:xfrm rot="5400000">
            <a:off x="2170113" y="-100012"/>
            <a:ext cx="901700" cy="4108450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꺾인 연결선 178"/>
          <p:cNvCxnSpPr>
            <a:stCxn id="78" idx="2"/>
            <a:endCxn id="85" idx="0"/>
          </p:cNvCxnSpPr>
          <p:nvPr/>
        </p:nvCxnSpPr>
        <p:spPr>
          <a:xfrm rot="16200000" flipH="1">
            <a:off x="4342607" y="1835944"/>
            <a:ext cx="893762" cy="228600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꺾인 연결선 180"/>
          <p:cNvCxnSpPr>
            <a:stCxn id="78" idx="2"/>
            <a:endCxn id="86" idx="0"/>
          </p:cNvCxnSpPr>
          <p:nvPr/>
        </p:nvCxnSpPr>
        <p:spPr>
          <a:xfrm rot="16200000" flipH="1">
            <a:off x="4918870" y="1259681"/>
            <a:ext cx="893762" cy="1381125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꺾인 연결선 182"/>
          <p:cNvCxnSpPr>
            <a:stCxn id="78" idx="2"/>
            <a:endCxn id="88" idx="0"/>
          </p:cNvCxnSpPr>
          <p:nvPr/>
        </p:nvCxnSpPr>
        <p:spPr>
          <a:xfrm rot="16200000" flipH="1">
            <a:off x="5495132" y="683419"/>
            <a:ext cx="893762" cy="2533650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꺾인 연결선 184"/>
          <p:cNvCxnSpPr>
            <a:stCxn id="78" idx="2"/>
          </p:cNvCxnSpPr>
          <p:nvPr/>
        </p:nvCxnSpPr>
        <p:spPr>
          <a:xfrm rot="16200000" flipH="1">
            <a:off x="6010275" y="168276"/>
            <a:ext cx="936625" cy="3606800"/>
          </a:xfrm>
          <a:prstGeom prst="bentConnector3">
            <a:avLst>
              <a:gd name="adj1" fmla="val 63954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hape 197"/>
          <p:cNvCxnSpPr>
            <a:stCxn id="78" idx="2"/>
            <a:endCxn id="100" idx="1"/>
          </p:cNvCxnSpPr>
          <p:nvPr/>
        </p:nvCxnSpPr>
        <p:spPr>
          <a:xfrm rot="16200000" flipH="1">
            <a:off x="4995069" y="1183482"/>
            <a:ext cx="282575" cy="922337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hape 199"/>
          <p:cNvCxnSpPr>
            <a:endCxn id="153" idx="1"/>
          </p:cNvCxnSpPr>
          <p:nvPr/>
        </p:nvCxnSpPr>
        <p:spPr>
          <a:xfrm rot="16200000" flipH="1">
            <a:off x="-30162" y="2967038"/>
            <a:ext cx="579437" cy="160337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hape 202"/>
          <p:cNvCxnSpPr>
            <a:endCxn id="154" idx="1"/>
          </p:cNvCxnSpPr>
          <p:nvPr/>
        </p:nvCxnSpPr>
        <p:spPr>
          <a:xfrm rot="16200000" flipH="1">
            <a:off x="-298449" y="3235325"/>
            <a:ext cx="1116012" cy="160337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hape 204"/>
          <p:cNvCxnSpPr>
            <a:endCxn id="155" idx="1"/>
          </p:cNvCxnSpPr>
          <p:nvPr/>
        </p:nvCxnSpPr>
        <p:spPr>
          <a:xfrm rot="16200000" flipH="1">
            <a:off x="-574674" y="3511550"/>
            <a:ext cx="1668462" cy="160337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hape 206"/>
          <p:cNvCxnSpPr>
            <a:endCxn id="156" idx="1"/>
          </p:cNvCxnSpPr>
          <p:nvPr/>
        </p:nvCxnSpPr>
        <p:spPr>
          <a:xfrm rot="16200000" flipH="1">
            <a:off x="-850106" y="3786982"/>
            <a:ext cx="2219325" cy="160337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꺾인 연결선 208"/>
          <p:cNvCxnSpPr>
            <a:stCxn id="84" idx="2"/>
            <a:endCxn id="90" idx="0"/>
          </p:cNvCxnSpPr>
          <p:nvPr/>
        </p:nvCxnSpPr>
        <p:spPr>
          <a:xfrm rot="5400000">
            <a:off x="2239963" y="2452688"/>
            <a:ext cx="614362" cy="1223962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꺾인 연결선 210"/>
          <p:cNvCxnSpPr>
            <a:stCxn id="84" idx="2"/>
            <a:endCxn id="101" idx="0"/>
          </p:cNvCxnSpPr>
          <p:nvPr/>
        </p:nvCxnSpPr>
        <p:spPr>
          <a:xfrm rot="16200000" flipH="1">
            <a:off x="2852738" y="3063875"/>
            <a:ext cx="614362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꺾인 연결선 214"/>
          <p:cNvCxnSpPr>
            <a:stCxn id="84" idx="2"/>
            <a:endCxn id="110" idx="0"/>
          </p:cNvCxnSpPr>
          <p:nvPr/>
        </p:nvCxnSpPr>
        <p:spPr>
          <a:xfrm rot="16200000" flipH="1">
            <a:off x="3464719" y="2451894"/>
            <a:ext cx="614362" cy="1225550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hape 227"/>
          <p:cNvCxnSpPr/>
          <p:nvPr/>
        </p:nvCxnSpPr>
        <p:spPr>
          <a:xfrm rot="16200000" flipH="1">
            <a:off x="7819232" y="2966244"/>
            <a:ext cx="579437" cy="16192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hape 228"/>
          <p:cNvCxnSpPr/>
          <p:nvPr/>
        </p:nvCxnSpPr>
        <p:spPr>
          <a:xfrm rot="16200000" flipH="1">
            <a:off x="7550945" y="3234531"/>
            <a:ext cx="1116012" cy="16192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hape 229"/>
          <p:cNvCxnSpPr/>
          <p:nvPr/>
        </p:nvCxnSpPr>
        <p:spPr>
          <a:xfrm rot="16200000" flipH="1">
            <a:off x="7275513" y="3509963"/>
            <a:ext cx="1666875" cy="16192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H="1">
            <a:off x="6999288" y="3786188"/>
            <a:ext cx="2219325" cy="16192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꺾인 연결선 243"/>
          <p:cNvCxnSpPr>
            <a:stCxn id="84" idx="2"/>
            <a:endCxn id="168" idx="0"/>
          </p:cNvCxnSpPr>
          <p:nvPr/>
        </p:nvCxnSpPr>
        <p:spPr>
          <a:xfrm rot="16200000" flipH="1">
            <a:off x="4097338" y="1819275"/>
            <a:ext cx="614362" cy="2490788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hape 245"/>
          <p:cNvCxnSpPr>
            <a:endCxn id="91" idx="1"/>
          </p:cNvCxnSpPr>
          <p:nvPr/>
        </p:nvCxnSpPr>
        <p:spPr>
          <a:xfrm rot="16200000" flipH="1">
            <a:off x="1426369" y="3866356"/>
            <a:ext cx="388938" cy="10477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hape 256"/>
          <p:cNvCxnSpPr>
            <a:endCxn id="160" idx="1"/>
          </p:cNvCxnSpPr>
          <p:nvPr/>
        </p:nvCxnSpPr>
        <p:spPr>
          <a:xfrm rot="16200000" flipH="1">
            <a:off x="1158875" y="4143376"/>
            <a:ext cx="928687" cy="112712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hape 258"/>
          <p:cNvCxnSpPr>
            <a:endCxn id="94" idx="1"/>
          </p:cNvCxnSpPr>
          <p:nvPr/>
        </p:nvCxnSpPr>
        <p:spPr>
          <a:xfrm rot="16200000" flipH="1">
            <a:off x="894556" y="4437857"/>
            <a:ext cx="1450975" cy="106362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hape 261"/>
          <p:cNvCxnSpPr>
            <a:endCxn id="135" idx="1"/>
          </p:cNvCxnSpPr>
          <p:nvPr/>
        </p:nvCxnSpPr>
        <p:spPr>
          <a:xfrm rot="16200000" flipH="1">
            <a:off x="618331" y="4714082"/>
            <a:ext cx="2003425" cy="106362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hape 267"/>
          <p:cNvCxnSpPr>
            <a:endCxn id="140" idx="1"/>
          </p:cNvCxnSpPr>
          <p:nvPr/>
        </p:nvCxnSpPr>
        <p:spPr>
          <a:xfrm rot="16200000" flipH="1">
            <a:off x="3852069" y="3860007"/>
            <a:ext cx="377825" cy="128587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hape 268"/>
          <p:cNvCxnSpPr>
            <a:endCxn id="141" idx="1"/>
          </p:cNvCxnSpPr>
          <p:nvPr/>
        </p:nvCxnSpPr>
        <p:spPr>
          <a:xfrm rot="16200000" flipH="1">
            <a:off x="3581400" y="4141788"/>
            <a:ext cx="917575" cy="13017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hape 269"/>
          <p:cNvCxnSpPr>
            <a:endCxn id="142" idx="1"/>
          </p:cNvCxnSpPr>
          <p:nvPr/>
        </p:nvCxnSpPr>
        <p:spPr>
          <a:xfrm rot="16200000" flipH="1">
            <a:off x="3320257" y="4431506"/>
            <a:ext cx="1439862" cy="13017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hape 335"/>
          <p:cNvCxnSpPr/>
          <p:nvPr/>
        </p:nvCxnSpPr>
        <p:spPr>
          <a:xfrm rot="16200000" flipH="1">
            <a:off x="2638425" y="3859213"/>
            <a:ext cx="390525" cy="10477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hape 336"/>
          <p:cNvCxnSpPr/>
          <p:nvPr/>
        </p:nvCxnSpPr>
        <p:spPr>
          <a:xfrm rot="16200000" flipH="1">
            <a:off x="2373313" y="4137025"/>
            <a:ext cx="927100" cy="11112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hape 337"/>
          <p:cNvCxnSpPr/>
          <p:nvPr/>
        </p:nvCxnSpPr>
        <p:spPr>
          <a:xfrm rot="16200000" flipH="1">
            <a:off x="2107407" y="4431506"/>
            <a:ext cx="1452562" cy="10477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hape 338"/>
          <p:cNvCxnSpPr/>
          <p:nvPr/>
        </p:nvCxnSpPr>
        <p:spPr>
          <a:xfrm rot="16200000" flipH="1">
            <a:off x="1831182" y="4707731"/>
            <a:ext cx="2005012" cy="104775"/>
          </a:xfrm>
          <a:prstGeom prst="bentConnector2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꺾인 연결선 344"/>
          <p:cNvCxnSpPr>
            <a:stCxn id="78" idx="2"/>
            <a:endCxn id="84" idx="0"/>
          </p:cNvCxnSpPr>
          <p:nvPr/>
        </p:nvCxnSpPr>
        <p:spPr>
          <a:xfrm rot="5400000">
            <a:off x="3470276" y="1192212"/>
            <a:ext cx="893762" cy="1516063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82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3385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3386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3387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3389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15" name="모서리가 둥근 직사각형 114"/>
          <p:cNvSpPr/>
          <p:nvPr/>
        </p:nvSpPr>
        <p:spPr>
          <a:xfrm>
            <a:off x="4143375" y="714375"/>
            <a:ext cx="1063625" cy="360363"/>
          </a:xfrm>
          <a:prstGeom prst="round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CEO</a:t>
            </a:r>
            <a:endParaRPr lang="ko-KR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29" name="직선 연결선 128"/>
          <p:cNvCxnSpPr>
            <a:stCxn id="115" idx="2"/>
            <a:endCxn id="78" idx="0"/>
          </p:cNvCxnSpPr>
          <p:nvPr/>
        </p:nvCxnSpPr>
        <p:spPr>
          <a:xfrm rot="5400000">
            <a:off x="4640263" y="1108075"/>
            <a:ext cx="68262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AutoShape 5"/>
          <p:cNvSpPr>
            <a:spLocks noChangeArrowheads="1"/>
          </p:cNvSpPr>
          <p:nvPr/>
        </p:nvSpPr>
        <p:spPr bwMode="auto">
          <a:xfrm>
            <a:off x="500063" y="785813"/>
            <a:ext cx="8143875" cy="5214937"/>
          </a:xfrm>
          <a:prstGeom prst="roundRect">
            <a:avLst>
              <a:gd name="adj" fmla="val 250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kumimoji="0" lang="ko-KR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5. SHIP YARDS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928688" y="4286250"/>
            <a:ext cx="74295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folHlink"/>
              </a:buClr>
              <a:buSzPct val="120000"/>
              <a:buFontTx/>
              <a:buBlip>
                <a:blip r:embed="rId3"/>
              </a:buBlip>
              <a:defRPr/>
            </a:pPr>
            <a:r>
              <a:rPr kumimoji="0" lang="en-US" altLang="ko-KR" sz="1300" dirty="0">
                <a:latin typeface="Times New Roman" pitchFamily="18" charset="0"/>
                <a:ea typeface="맑은 고딕" pitchFamily="50" charset="-127"/>
              </a:rPr>
              <a:t>  </a:t>
            </a:r>
            <a:r>
              <a:rPr kumimoji="0" lang="en-US" altLang="ko-KR" sz="1300" dirty="0">
                <a:latin typeface="+mn-ea"/>
                <a:ea typeface="+mn-ea"/>
              </a:rPr>
              <a:t>BUILDING BERTH :</a:t>
            </a:r>
          </a:p>
          <a:p>
            <a:pPr>
              <a:buClr>
                <a:schemeClr val="folHlink"/>
              </a:buClr>
              <a:buSzPct val="120000"/>
              <a:defRPr/>
            </a:pPr>
            <a:r>
              <a:rPr kumimoji="0" lang="en-US" altLang="ko-KR" sz="1300" dirty="0">
                <a:latin typeface="+mn-ea"/>
                <a:ea typeface="+mn-ea"/>
              </a:rPr>
              <a:t>      No. 1 SLIPWAY  175M x 33.6M (VESSEL UP TO 196M LENGTH  x 36M BEAM)</a:t>
            </a:r>
          </a:p>
          <a:p>
            <a:pPr>
              <a:buClr>
                <a:schemeClr val="folHlink"/>
              </a:buClr>
              <a:buSzPct val="120000"/>
              <a:defRPr/>
            </a:pPr>
            <a:r>
              <a:rPr kumimoji="0" lang="en-US" altLang="ko-KR" sz="1300" dirty="0">
                <a:latin typeface="+mn-ea"/>
                <a:ea typeface="+mn-ea"/>
              </a:rPr>
              <a:t>      No. 2 </a:t>
            </a:r>
            <a:r>
              <a:rPr kumimoji="0" lang="en-US" altLang="ko-KR" sz="1300" dirty="0">
                <a:latin typeface="+mn-ea"/>
              </a:rPr>
              <a:t>SLIPWAY  </a:t>
            </a:r>
            <a:r>
              <a:rPr kumimoji="0" lang="en-US" altLang="ko-KR" sz="1300" dirty="0">
                <a:latin typeface="+mn-ea"/>
                <a:ea typeface="+mn-ea"/>
              </a:rPr>
              <a:t>154M x 27.4M (</a:t>
            </a:r>
            <a:r>
              <a:rPr kumimoji="0" lang="en-US" altLang="ko-KR" sz="1300" dirty="0">
                <a:latin typeface="+mn-ea"/>
              </a:rPr>
              <a:t>VESSEL UP TO </a:t>
            </a:r>
            <a:r>
              <a:rPr kumimoji="0" lang="en-US" altLang="ko-KR" sz="1300" dirty="0">
                <a:latin typeface="+mn-ea"/>
                <a:ea typeface="+mn-ea"/>
              </a:rPr>
              <a:t>180M </a:t>
            </a:r>
            <a:r>
              <a:rPr kumimoji="0" lang="en-US" altLang="ko-KR" sz="1300" dirty="0">
                <a:latin typeface="+mn-ea"/>
              </a:rPr>
              <a:t>LENGTH </a:t>
            </a:r>
            <a:r>
              <a:rPr kumimoji="0" lang="en-US" altLang="ko-KR" sz="1300" dirty="0">
                <a:latin typeface="+mn-ea"/>
                <a:ea typeface="+mn-ea"/>
              </a:rPr>
              <a:t> x 31M BEAM)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120000"/>
              <a:buFontTx/>
              <a:buBlip>
                <a:blip r:embed="rId3"/>
              </a:buBlip>
              <a:defRPr/>
            </a:pPr>
            <a:r>
              <a:rPr kumimoji="0" lang="en-US" altLang="ko-KR" sz="1300" dirty="0">
                <a:latin typeface="+mn-ea"/>
                <a:ea typeface="+mn-ea"/>
              </a:rPr>
              <a:t>  MAIN CRANE : </a:t>
            </a:r>
            <a:r>
              <a:rPr kumimoji="0" lang="en-US" altLang="ko-KR" sz="1300" dirty="0" smtClean="0">
                <a:latin typeface="+mn-ea"/>
                <a:ea typeface="+mn-ea"/>
              </a:rPr>
              <a:t>120TON JIB CRANE</a:t>
            </a:r>
            <a:endParaRPr kumimoji="0" lang="en-US" altLang="ko-KR" sz="13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120000"/>
              <a:buFontTx/>
              <a:buBlip>
                <a:blip r:embed="rId3"/>
              </a:buBlip>
              <a:defRPr/>
            </a:pPr>
            <a:r>
              <a:rPr kumimoji="0" lang="en-US" altLang="ko-KR" sz="1300" dirty="0">
                <a:latin typeface="+mn-ea"/>
                <a:ea typeface="+mn-ea"/>
              </a:rPr>
              <a:t>  OUTFITTING QUAY SIDE : 247M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120000"/>
              <a:buFontTx/>
              <a:buBlip>
                <a:blip r:embed="rId3"/>
              </a:buBlip>
              <a:defRPr/>
            </a:pPr>
            <a:r>
              <a:rPr kumimoji="0" lang="en-US" altLang="ko-KR" sz="1300" dirty="0">
                <a:latin typeface="+mn-ea"/>
                <a:ea typeface="+mn-ea"/>
              </a:rPr>
              <a:t>  TWO(2) PAINTING SHOPS  AND ONE(1) BLASTING SHOP</a:t>
            </a:r>
          </a:p>
        </p:txBody>
      </p:sp>
      <p:grpSp>
        <p:nvGrpSpPr>
          <p:cNvPr id="14342" name="그룹 29"/>
          <p:cNvGrpSpPr>
            <a:grpSpLocks/>
          </p:cNvGrpSpPr>
          <p:nvPr/>
        </p:nvGrpSpPr>
        <p:grpSpPr bwMode="auto">
          <a:xfrm>
            <a:off x="857250" y="785813"/>
            <a:ext cx="2857500" cy="466725"/>
            <a:chOff x="1285852" y="1462061"/>
            <a:chExt cx="2219361" cy="466752"/>
          </a:xfrm>
        </p:grpSpPr>
        <p:sp>
          <p:nvSpPr>
            <p:cNvPr id="39" name="직사각형 38"/>
            <p:cNvSpPr/>
            <p:nvPr/>
          </p:nvSpPr>
          <p:spPr>
            <a:xfrm>
              <a:off x="1285852" y="1462061"/>
              <a:ext cx="2142916" cy="3953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324075" y="1500163"/>
              <a:ext cx="2144149" cy="3953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362297" y="1533502"/>
              <a:ext cx="2142916" cy="3953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latin typeface="+mn-ea"/>
                  <a:cs typeface="Times New Roman" pitchFamily="18" charset="0"/>
                </a:rPr>
                <a:t>TONG YEONG </a:t>
              </a:r>
              <a:endParaRPr kumimoji="0" lang="ko-KR" altLang="en-US" sz="1400" b="1" dirty="0">
                <a:latin typeface="+mn-ea"/>
                <a:cs typeface="Times New Roman" pitchFamily="18" charset="0"/>
              </a:endParaRPr>
            </a:p>
          </p:txBody>
        </p:sp>
      </p:grpSp>
      <p:grpSp>
        <p:nvGrpSpPr>
          <p:cNvPr id="14343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4345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4346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4347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4349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14344" name="그림 16" descr="야드전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428750"/>
            <a:ext cx="6929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500063" y="1071563"/>
            <a:ext cx="8215312" cy="5572125"/>
          </a:xfrm>
          <a:prstGeom prst="roundRect">
            <a:avLst>
              <a:gd name="adj" fmla="val 250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kumimoji="0" lang="ko-KR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568325" y="1162050"/>
            <a:ext cx="8078788" cy="5391150"/>
          </a:xfrm>
          <a:prstGeom prst="roundRect">
            <a:avLst>
              <a:gd name="adj" fmla="val 1815"/>
            </a:avLst>
          </a:prstGeom>
          <a:solidFill>
            <a:schemeClr val="bg1"/>
          </a:solidFill>
          <a:ln w="6350">
            <a:solidFill>
              <a:srgbClr val="2D888D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Times New Roman" pitchFamily="18" charset="0"/>
              <a:ea typeface="맑은 고딕" pitchFamily="50" charset="-127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1000125" y="785813"/>
            <a:ext cx="3649663" cy="395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1063625" y="823913"/>
            <a:ext cx="3652838" cy="39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1128713" y="857250"/>
            <a:ext cx="3649662" cy="395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TONG  YEONG   LAY-OUT</a:t>
            </a:r>
            <a:endParaRPr kumimoji="0" lang="ko-KR" altLang="en-US" sz="1400" b="1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71438"/>
            <a:ext cx="822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5-1. YARD DETAILS</a:t>
            </a:r>
          </a:p>
        </p:txBody>
      </p:sp>
      <p:sp>
        <p:nvSpPr>
          <p:cNvPr id="15368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33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0"/>
            <a:ext cx="66436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직사각형 18"/>
          <p:cNvSpPr/>
          <p:nvPr/>
        </p:nvSpPr>
        <p:spPr>
          <a:xfrm>
            <a:off x="2286000" y="2500313"/>
            <a:ext cx="714375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BLASTING SHOP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86000" y="3143250"/>
            <a:ext cx="714375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>
                <a:solidFill>
                  <a:schemeClr val="tx1"/>
                </a:solidFill>
                <a:latin typeface="Times New Roman" pitchFamily="18" charset="0"/>
              </a:rPr>
              <a:t>PAINT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tx1"/>
                </a:solidFill>
                <a:latin typeface="Times New Roman" pitchFamily="18" charset="0"/>
              </a:rPr>
              <a:t>SHOP</a:t>
            </a:r>
            <a:endParaRPr lang="ko-KR" altLang="en-US" sz="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86125" y="1928813"/>
            <a:ext cx="857250" cy="21431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WORKSHOP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2938" y="5429250"/>
            <a:ext cx="857250" cy="21431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RESTAURANT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000250" y="4000500"/>
            <a:ext cx="928688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OUTFITTING</a:t>
            </a:r>
          </a:p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BUFFER AREA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072063" y="3000375"/>
            <a:ext cx="1143000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rgbClr val="000000"/>
                </a:solidFill>
                <a:latin typeface="Times New Roman" pitchFamily="18" charset="0"/>
              </a:rPr>
              <a:t>PLACE FOR WASTE DISPOSAL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928813" y="5786438"/>
            <a:ext cx="1214437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rgbClr val="000000"/>
                </a:solidFill>
                <a:latin typeface="Times New Roman" pitchFamily="18" charset="0"/>
              </a:rPr>
              <a:t>HIGH PRESSURE </a:t>
            </a:r>
          </a:p>
          <a:p>
            <a:pPr algn="ctr">
              <a:defRPr/>
            </a:pPr>
            <a:r>
              <a:rPr lang="en-US" altLang="ko-KR" sz="800">
                <a:solidFill>
                  <a:srgbClr val="000000"/>
                </a:solidFill>
                <a:latin typeface="Times New Roman" pitchFamily="18" charset="0"/>
              </a:rPr>
              <a:t>GAS STORAGE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214688" y="5786438"/>
            <a:ext cx="925512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rgbClr val="000000"/>
                </a:solidFill>
                <a:latin typeface="Times New Roman" pitchFamily="18" charset="0"/>
              </a:rPr>
              <a:t>COMPRESSOR ROOM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42938" y="5072063"/>
            <a:ext cx="1000125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MAIN OFFICE</a:t>
            </a:r>
          </a:p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BUILDING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14375" y="4143375"/>
            <a:ext cx="928688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OUTFITTING</a:t>
            </a:r>
          </a:p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YARDS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571875" y="2571750"/>
            <a:ext cx="928688" cy="21431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>
                <a:solidFill>
                  <a:schemeClr val="tx1"/>
                </a:solidFill>
                <a:latin typeface="Times New Roman" pitchFamily="18" charset="0"/>
              </a:rPr>
              <a:t>PAINT SHOP</a:t>
            </a:r>
            <a:endParaRPr lang="ko-KR" altLang="en-US" sz="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547813" y="2857500"/>
            <a:ext cx="738187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ASSEMBLY</a:t>
            </a:r>
          </a:p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SHOP 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928813" y="4714875"/>
            <a:ext cx="771525" cy="285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ASSEMBLY</a:t>
            </a:r>
          </a:p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SHOP 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7215188" y="5857875"/>
            <a:ext cx="142875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215188" y="6215063"/>
            <a:ext cx="1428750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2214563" y="1357313"/>
            <a:ext cx="641350" cy="21431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MAIN GATE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643688" y="5929313"/>
            <a:ext cx="1928812" cy="21431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>
                <a:solidFill>
                  <a:schemeClr val="tx1"/>
                </a:solidFill>
                <a:latin typeface="Times New Roman" pitchFamily="18" charset="0"/>
              </a:rPr>
              <a:t>Outfitting Quay  (247M)</a:t>
            </a:r>
            <a:endParaRPr lang="ko-KR" altLang="en-US" sz="1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715125" y="3071813"/>
            <a:ext cx="428625" cy="2714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071813" y="3286125"/>
            <a:ext cx="442912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857500" y="4643438"/>
            <a:ext cx="442912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29313" y="4367213"/>
            <a:ext cx="1071562" cy="20478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>
                <a:solidFill>
                  <a:schemeClr val="tx1"/>
                </a:solidFill>
                <a:latin typeface="Times New Roman" pitchFamily="18" charset="0"/>
              </a:rPr>
              <a:t>JIB CRANE ZONE</a:t>
            </a:r>
            <a:endParaRPr lang="ko-KR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602038" y="3429000"/>
            <a:ext cx="3113087" cy="57150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286125" y="3581400"/>
            <a:ext cx="3857625" cy="276225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429000" y="4786313"/>
            <a:ext cx="3286125" cy="57150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3071813" y="4938713"/>
            <a:ext cx="4071937" cy="276225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000500" y="3643313"/>
            <a:ext cx="1928813" cy="21431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>
                <a:solidFill>
                  <a:schemeClr val="tx1"/>
                </a:solidFill>
                <a:latin typeface="Times New Roman" pitchFamily="18" charset="0"/>
              </a:rPr>
              <a:t>Berth No.2  (154m)</a:t>
            </a:r>
            <a:endParaRPr lang="ko-KR" altLang="en-US" sz="1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071938" y="5000625"/>
            <a:ext cx="1928812" cy="21431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b="1">
                <a:solidFill>
                  <a:schemeClr val="tx1"/>
                </a:solidFill>
                <a:latin typeface="Times New Roman" pitchFamily="18" charset="0"/>
              </a:rPr>
              <a:t>Berth No.1  (175m)</a:t>
            </a:r>
            <a:endParaRPr lang="ko-KR" altLang="en-US" sz="1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858000" y="3286125"/>
            <a:ext cx="285750" cy="1428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858000" y="4143375"/>
            <a:ext cx="285750" cy="1428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858000" y="5357813"/>
            <a:ext cx="285750" cy="2857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6858000" y="4643438"/>
            <a:ext cx="285750" cy="1428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3000375" y="4286250"/>
            <a:ext cx="4214813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4431977" y="5388343"/>
            <a:ext cx="640085" cy="21431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 smtClean="0">
                <a:solidFill>
                  <a:schemeClr val="tx1"/>
                </a:solidFill>
                <a:latin typeface="Times New Roman" pitchFamily="18" charset="0"/>
              </a:rPr>
              <a:t>T/C  12TON</a:t>
            </a:r>
            <a:endParaRPr lang="ko-KR" altLang="en-US" sz="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384477" y="5395669"/>
            <a:ext cx="640085" cy="21431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altLang="ko-KR" sz="800" dirty="0" smtClean="0">
                <a:solidFill>
                  <a:schemeClr val="tx1"/>
                </a:solidFill>
                <a:latin typeface="Times New Roman" pitchFamily="18" charset="0"/>
              </a:rPr>
              <a:t>RANE  120TON</a:t>
            </a:r>
            <a:endParaRPr lang="ko-KR" altLang="en-US" sz="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68313" y="1141413"/>
            <a:ext cx="8208962" cy="4859337"/>
            <a:chOff x="748" y="2015"/>
            <a:chExt cx="2676" cy="1226"/>
          </a:xfrm>
        </p:grpSpPr>
        <p:sp>
          <p:nvSpPr>
            <p:cNvPr id="17435" name="AutoShape 5"/>
            <p:cNvSpPr>
              <a:spLocks noChangeArrowheads="1"/>
            </p:cNvSpPr>
            <p:nvPr/>
          </p:nvSpPr>
          <p:spPr bwMode="auto">
            <a:xfrm>
              <a:off x="748" y="2015"/>
              <a:ext cx="2676" cy="1226"/>
            </a:xfrm>
            <a:prstGeom prst="roundRect">
              <a:avLst>
                <a:gd name="adj" fmla="val 2509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17436" name="AutoShape 6"/>
            <p:cNvSpPr>
              <a:spLocks noChangeArrowheads="1"/>
            </p:cNvSpPr>
            <p:nvPr/>
          </p:nvSpPr>
          <p:spPr bwMode="auto">
            <a:xfrm>
              <a:off x="770" y="2032"/>
              <a:ext cx="2632" cy="1186"/>
            </a:xfrm>
            <a:prstGeom prst="roundRect">
              <a:avLst>
                <a:gd name="adj" fmla="val 1815"/>
              </a:avLst>
            </a:prstGeom>
            <a:solidFill>
              <a:schemeClr val="bg1"/>
            </a:solidFill>
            <a:ln w="6350">
              <a:solidFill>
                <a:srgbClr val="2D888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kumimoji="0" lang="ko-KR" altLang="en-US">
                <a:latin typeface="Times New Roman" pitchFamily="18" charset="0"/>
                <a:ea typeface="맑은 고딕" pitchFamily="50" charset="-127"/>
              </a:endParaRPr>
            </a:p>
          </p:txBody>
        </p:sp>
      </p:grpSp>
      <p:sp>
        <p:nvSpPr>
          <p:cNvPr id="17411" name="Line 39"/>
          <p:cNvSpPr>
            <a:spLocks noChangeShapeType="1"/>
          </p:cNvSpPr>
          <p:nvPr/>
        </p:nvSpPr>
        <p:spPr bwMode="auto">
          <a:xfrm>
            <a:off x="239713" y="731838"/>
            <a:ext cx="8642350" cy="0"/>
          </a:xfrm>
          <a:prstGeom prst="line">
            <a:avLst/>
          </a:prstGeom>
          <a:noFill/>
          <a:ln w="19050">
            <a:solidFill>
              <a:srgbClr val="1F51A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7462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kern="0" dirty="0">
                <a:solidFill>
                  <a:srgbClr val="1F51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6. MAIN  PRODUCTS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19175" y="1000125"/>
            <a:ext cx="6410325" cy="357188"/>
          </a:xfrm>
          <a:prstGeom prst="rect">
            <a:avLst/>
          </a:prstGeom>
          <a:gradFill rotWithShape="0">
            <a:gsLst>
              <a:gs pos="0">
                <a:srgbClr val="E33737">
                  <a:gamma/>
                  <a:shade val="86275"/>
                  <a:invGamma/>
                </a:srgbClr>
              </a:gs>
              <a:gs pos="50000">
                <a:srgbClr val="E33737"/>
              </a:gs>
              <a:gs pos="100000">
                <a:srgbClr val="E33737">
                  <a:gamma/>
                  <a:shade val="86275"/>
                  <a:invGamma/>
                </a:srgbClr>
              </a:gs>
            </a:gsLst>
            <a:lin ang="5400000" scaled="1"/>
          </a:gradFill>
          <a:ln w="12700">
            <a:solidFill>
              <a:srgbClr val="A50021"/>
            </a:solidFill>
            <a:miter lim="800000"/>
            <a:headEnd/>
            <a:tailEnd/>
          </a:ln>
          <a:effectLst>
            <a:prstShdw prst="shdw13" dist="53882" dir="13500000">
              <a:srgbClr val="E56B6B">
                <a:alpha val="50000"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32K  BULK CARRIER(DOUBLE SKIN)</a:t>
            </a:r>
            <a:endParaRPr kumimoji="0" lang="ko-KR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7414" name="그룹 17"/>
          <p:cNvGrpSpPr>
            <a:grpSpLocks/>
          </p:cNvGrpSpPr>
          <p:nvPr/>
        </p:nvGrpSpPr>
        <p:grpSpPr bwMode="auto">
          <a:xfrm>
            <a:off x="642938" y="1428750"/>
            <a:ext cx="7858125" cy="4357688"/>
            <a:chOff x="642910" y="1428736"/>
            <a:chExt cx="7929618" cy="4357718"/>
          </a:xfrm>
        </p:grpSpPr>
        <p:sp>
          <p:nvSpPr>
            <p:cNvPr id="15" name="직사각형 14"/>
            <p:cNvSpPr/>
            <p:nvPr/>
          </p:nvSpPr>
          <p:spPr>
            <a:xfrm>
              <a:off x="642910" y="1428736"/>
              <a:ext cx="7929618" cy="4357718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14997" y="1500174"/>
              <a:ext cx="7785443" cy="4214841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40243" y="1500174"/>
              <a:ext cx="3460197" cy="4214841"/>
            </a:xfrm>
            <a:prstGeom prst="rect">
              <a:avLst/>
            </a:prstGeom>
            <a:noFill/>
            <a:ln w="222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415" name="그룹 22"/>
          <p:cNvGrpSpPr>
            <a:grpSpLocks/>
          </p:cNvGrpSpPr>
          <p:nvPr/>
        </p:nvGrpSpPr>
        <p:grpSpPr bwMode="auto">
          <a:xfrm>
            <a:off x="5072063" y="1643063"/>
            <a:ext cx="3571875" cy="2317750"/>
            <a:chOff x="5278951" y="2143113"/>
            <a:chExt cx="3200422" cy="15328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286379" y="2143113"/>
              <a:ext cx="2928958" cy="77170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31" name="TextBox 18"/>
            <p:cNvSpPr txBox="1">
              <a:spLocks noChangeArrowheads="1"/>
            </p:cNvSpPr>
            <p:nvPr/>
          </p:nvSpPr>
          <p:spPr bwMode="auto">
            <a:xfrm>
              <a:off x="5278951" y="2190348"/>
              <a:ext cx="3200422" cy="148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200">
                  <a:solidFill>
                    <a:srgbClr val="FFC000"/>
                  </a:solidFill>
                  <a:latin typeface="Times New Roman" pitchFamily="18" charset="0"/>
                  <a:ea typeface="맑은 고딕" pitchFamily="50" charset="-127"/>
                </a:rPr>
                <a:t>●</a:t>
              </a:r>
              <a:r>
                <a:rPr kumimoji="0" lang="ko-KR" altLang="en-US" sz="1200">
                  <a:latin typeface="Times New Roman" pitchFamily="18" charset="0"/>
                  <a:ea typeface="맑은 고딕" pitchFamily="50" charset="-127"/>
                </a:rPr>
                <a:t>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180.34mⅹ30mⅹ14.8m  (LⅹBⅹD)</a:t>
              </a:r>
            </a:p>
            <a:p>
              <a:endParaRPr kumimoji="0" lang="en-US" altLang="ko-KR" sz="1100">
                <a:solidFill>
                  <a:schemeClr val="bg1"/>
                </a:solidFill>
                <a:latin typeface="맑은 고딕 (본문)"/>
                <a:ea typeface="맑은 고딕" pitchFamily="50" charset="-127"/>
              </a:endParaRPr>
            </a:p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 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M/E : MAN B&amp;W 6S46MC(MK-VII) 6,480kW</a:t>
              </a:r>
            </a:p>
            <a:p>
              <a:endParaRPr kumimoji="0" lang="en-US" altLang="ko-KR" sz="1100">
                <a:latin typeface="맑은 고딕 (본문)"/>
                <a:ea typeface="맑은 고딕" pitchFamily="50" charset="-127"/>
              </a:endParaRPr>
            </a:p>
            <a:p>
              <a:r>
                <a:rPr kumimoji="0" lang="ko-KR" altLang="en-US" sz="1100">
                  <a:solidFill>
                    <a:srgbClr val="FFC000"/>
                  </a:solidFill>
                  <a:latin typeface="맑은 고딕 (본문)"/>
                  <a:ea typeface="맑은 고딕" pitchFamily="50" charset="-127"/>
                </a:rPr>
                <a:t>●</a:t>
              </a:r>
              <a:r>
                <a:rPr kumimoji="0" lang="ko-KR" altLang="en-US" sz="1100">
                  <a:latin typeface="맑은 고딕 (본문)"/>
                  <a:ea typeface="맑은 고딕" pitchFamily="50" charset="-127"/>
                </a:rPr>
                <a:t> </a:t>
              </a:r>
              <a:r>
                <a:rPr kumimoji="0" lang="en-US" altLang="ko-KR" sz="1100">
                  <a:latin typeface="맑은 고딕 (본문)"/>
                  <a:ea typeface="맑은 고딕" pitchFamily="50" charset="-127"/>
                </a:rPr>
                <a:t> 6 VESSELS  DELIVERED</a:t>
              </a:r>
            </a:p>
            <a:p>
              <a:endParaRPr kumimoji="0" lang="en-US" altLang="ko-KR" sz="1200"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en-US" altLang="ko-KR" sz="1200"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en-US" altLang="ko-KR" sz="1200"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en-US" altLang="ko-KR" sz="1200">
                <a:solidFill>
                  <a:schemeClr val="bg1"/>
                </a:solidFill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en-US" altLang="ko-KR" sz="1200"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ko-KR" altLang="en-US" sz="1200">
                <a:latin typeface="Times New Roman" pitchFamily="18" charset="0"/>
                <a:ea typeface="맑은 고딕" pitchFamily="50" charset="-127"/>
              </a:endParaRPr>
            </a:p>
            <a:p>
              <a:endParaRPr kumimoji="0" lang="ko-KR" altLang="en-US" sz="1200">
                <a:latin typeface="Times New Roman" pitchFamily="18" charset="0"/>
                <a:ea typeface="맑은 고딕" pitchFamily="50" charset="-127"/>
              </a:endParaRPr>
            </a:p>
          </p:txBody>
        </p:sp>
      </p:grpSp>
      <p:pic>
        <p:nvPicPr>
          <p:cNvPr id="17416" name="Picture 4" descr="http://cyimg26.cyworld.com/common/file_down.asp?redirect=%2F260015%2F2009%2F1%2F16%2F45%2F%5FO8I1040%2E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714875"/>
            <a:ext cx="1143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2" descr="http://cyimg26.cyworld.com/common/file_down.asp?redirect=%2F260032%2F2009%2F1%2F16%2F46%2F%BB%EF%C8%A3%C1%B6%BC%B1%2D%C5%EB%BF%B5%2D13%2E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83025"/>
            <a:ext cx="1143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http://cyimg26.cyworld.com/common/file_down.asp?redirect=%2F260027%2F2009%2F1%2F16%2F68%2F%5FO8I1038%2E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071813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http://cyimg26.cyworld.com/common/file_down.asp?redirect=%2F260017%2F2009%2F1%2F16%2F1%2F%B7%E7%BA%F1%2E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089275"/>
            <a:ext cx="1143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8" descr="http://cyimg26.cyworld.com/common/file_down.asp?redirect=%2F260016%2F2009%2F1%2F16%2F51%2F%BB%EF%C8%A3%C1%B6%BC%B1%2D%C5%EB%BF%B5%2D44%2E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4714875"/>
            <a:ext cx="1143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1" name="그룹 81"/>
          <p:cNvGrpSpPr>
            <a:grpSpLocks/>
          </p:cNvGrpSpPr>
          <p:nvPr/>
        </p:nvGrpSpPr>
        <p:grpSpPr bwMode="auto">
          <a:xfrm>
            <a:off x="-4763" y="6286500"/>
            <a:ext cx="8905889" cy="433388"/>
            <a:chOff x="-4739" y="6286520"/>
            <a:chExt cx="8905880" cy="433368"/>
          </a:xfrm>
        </p:grpSpPr>
        <p:sp>
          <p:nvSpPr>
            <p:cNvPr id="17423" name="Line 37"/>
            <p:cNvSpPr>
              <a:spLocks noChangeShapeType="1"/>
            </p:cNvSpPr>
            <p:nvPr/>
          </p:nvSpPr>
          <p:spPr bwMode="auto">
            <a:xfrm>
              <a:off x="250825" y="6719888"/>
              <a:ext cx="8642350" cy="0"/>
            </a:xfrm>
            <a:prstGeom prst="line">
              <a:avLst/>
            </a:prstGeom>
            <a:noFill/>
            <a:ln w="19050">
              <a:solidFill>
                <a:srgbClr val="1F51A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7424" name="그룹 80"/>
            <p:cNvGrpSpPr>
              <a:grpSpLocks/>
            </p:cNvGrpSpPr>
            <p:nvPr/>
          </p:nvGrpSpPr>
          <p:grpSpPr bwMode="auto">
            <a:xfrm>
              <a:off x="-4739" y="6286520"/>
              <a:ext cx="8905880" cy="330180"/>
              <a:chOff x="-4739" y="6286520"/>
              <a:chExt cx="8905880" cy="330180"/>
            </a:xfrm>
          </p:grpSpPr>
          <p:sp>
            <p:nvSpPr>
              <p:cNvPr id="17425" name="Text Box 69"/>
              <p:cNvSpPr txBox="1">
                <a:spLocks noChangeArrowheads="1"/>
              </p:cNvSpPr>
              <p:nvPr/>
            </p:nvSpPr>
            <p:spPr bwMode="auto">
              <a:xfrm>
                <a:off x="-4739" y="6400800"/>
                <a:ext cx="261778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 i="1" dirty="0">
                    <a:solidFill>
                      <a:srgbClr val="000099"/>
                    </a:solidFill>
                    <a:latin typeface="Arial Black" pitchFamily="34" charset="0"/>
                  </a:rPr>
                  <a:t>Vision to the Future!</a:t>
                </a:r>
              </a:p>
            </p:txBody>
          </p:sp>
          <p:sp>
            <p:nvSpPr>
              <p:cNvPr id="17427" name="Line 38"/>
              <p:cNvSpPr>
                <a:spLocks noChangeShapeType="1"/>
              </p:cNvSpPr>
              <p:nvPr/>
            </p:nvSpPr>
            <p:spPr bwMode="auto">
              <a:xfrm>
                <a:off x="258791" y="6286520"/>
                <a:ext cx="8642350" cy="0"/>
              </a:xfrm>
              <a:prstGeom prst="line">
                <a:avLst/>
              </a:prstGeom>
              <a:noFill/>
              <a:ln w="19050">
                <a:solidFill>
                  <a:srgbClr val="1F51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17422" name="그림 26" descr="1414402612681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3588" y="1643063"/>
            <a:ext cx="4165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26"/>
          <p:cNvGrpSpPr/>
          <p:nvPr/>
        </p:nvGrpSpPr>
        <p:grpSpPr>
          <a:xfrm>
            <a:off x="6786578" y="6286520"/>
            <a:ext cx="2182545" cy="451088"/>
            <a:chOff x="7339981" y="5749882"/>
            <a:chExt cx="2182545" cy="45108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981" y="5790544"/>
              <a:ext cx="656726" cy="32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71" y="5749882"/>
              <a:ext cx="1586755" cy="4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845</Words>
  <Application>Microsoft Office PowerPoint</Application>
  <PresentationFormat>화면 슬라이드 쇼(4:3)</PresentationFormat>
  <Paragraphs>369</Paragraphs>
  <Slides>19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5" baseType="lpstr">
      <vt:lpstr>바탕</vt:lpstr>
      <vt:lpstr>굴림</vt:lpstr>
      <vt:lpstr>맑은 고딕</vt:lpstr>
      <vt:lpstr>Times New Roman</vt:lpstr>
      <vt:lpstr>맑은 고딕 (본문)</vt:lpstr>
      <vt:lpstr>Wingdings</vt:lpstr>
      <vt:lpstr>HY견고딕</vt:lpstr>
      <vt:lpstr>Cambria Math</vt:lpstr>
      <vt:lpstr>Arial Black</vt:lpstr>
      <vt:lpstr>Arial</vt:lpstr>
      <vt:lpstr>Wingdings 2</vt:lpstr>
      <vt:lpstr>Lucida Sans</vt:lpstr>
      <vt:lpstr>한컴바탕확장</vt:lpstr>
      <vt:lpstr>HY헤드라인M</vt:lpstr>
      <vt:lpstr>1_Office 테마</vt:lpstr>
      <vt:lpstr>보자기</vt:lpstr>
      <vt:lpstr>INTRODUCTION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MY_HOME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MY</cp:lastModifiedBy>
  <cp:revision>483</cp:revision>
  <cp:lastPrinted>2022-03-08T05:29:26Z</cp:lastPrinted>
  <dcterms:created xsi:type="dcterms:W3CDTF">2007-12-19T05:13:59Z</dcterms:created>
  <dcterms:modified xsi:type="dcterms:W3CDTF">2025-03-28T00:24:07Z</dcterms:modified>
</cp:coreProperties>
</file>